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2" r:id="rId1"/>
  </p:sldMasterIdLst>
  <p:notesMasterIdLst>
    <p:notesMasterId r:id="rId16"/>
  </p:notesMasterIdLst>
  <p:sldIdLst>
    <p:sldId id="468" r:id="rId2"/>
    <p:sldId id="442" r:id="rId3"/>
    <p:sldId id="483" r:id="rId4"/>
    <p:sldId id="473" r:id="rId5"/>
    <p:sldId id="480" r:id="rId6"/>
    <p:sldId id="475" r:id="rId7"/>
    <p:sldId id="476" r:id="rId8"/>
    <p:sldId id="477" r:id="rId9"/>
    <p:sldId id="478" r:id="rId10"/>
    <p:sldId id="485" r:id="rId11"/>
    <p:sldId id="486" r:id="rId12"/>
    <p:sldId id="481" r:id="rId13"/>
    <p:sldId id="487" r:id="rId14"/>
    <p:sldId id="482" r:id="rId15"/>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5C"/>
    <a:srgbClr val="23BD27"/>
    <a:srgbClr val="AC2A14"/>
    <a:srgbClr val="B90B07"/>
    <a:srgbClr val="A92C17"/>
    <a:srgbClr val="5F81AA"/>
    <a:srgbClr val="CCFF99"/>
    <a:srgbClr val="0000FF"/>
    <a:srgbClr val="CCFFCC"/>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04" autoAdjust="0"/>
    <p:restoredTop sz="94660"/>
  </p:normalViewPr>
  <p:slideViewPr>
    <p:cSldViewPr>
      <p:cViewPr>
        <p:scale>
          <a:sx n="81" d="100"/>
          <a:sy n="81" d="100"/>
        </p:scale>
        <p:origin x="-90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F3105F-8BB4-44FC-9271-EB604414E86B}" type="doc">
      <dgm:prSet loTypeId="urn:microsoft.com/office/officeart/2005/8/layout/radial1" loCatId="cycle" qsTypeId="urn:microsoft.com/office/officeart/2005/8/quickstyle/simple5" qsCatId="simple" csTypeId="urn:microsoft.com/office/officeart/2005/8/colors/colorful2" csCatId="colorful" phldr="1"/>
      <dgm:spPr/>
      <dgm:t>
        <a:bodyPr/>
        <a:lstStyle/>
        <a:p>
          <a:endParaRPr lang="en-US"/>
        </a:p>
      </dgm:t>
    </dgm:pt>
    <dgm:pt modelId="{584526EE-418E-47F4-9B67-DE22C350EAB9}" type="pres">
      <dgm:prSet presAssocID="{40F3105F-8BB4-44FC-9271-EB604414E86B}" presName="cycle" presStyleCnt="0">
        <dgm:presLayoutVars>
          <dgm:chMax val="1"/>
          <dgm:dir/>
          <dgm:animLvl val="ctr"/>
          <dgm:resizeHandles val="exact"/>
        </dgm:presLayoutVars>
      </dgm:prSet>
      <dgm:spPr/>
      <dgm:t>
        <a:bodyPr/>
        <a:lstStyle/>
        <a:p>
          <a:endParaRPr lang="en-US"/>
        </a:p>
      </dgm:t>
    </dgm:pt>
  </dgm:ptLst>
  <dgm:cxnLst>
    <dgm:cxn modelId="{43DACA69-EFB3-4B87-9FF0-63F77F9B022D}" type="presOf" srcId="{40F3105F-8BB4-44FC-9271-EB604414E86B}" destId="{584526EE-418E-47F4-9B67-DE22C350EAB9}" srcOrd="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pPr>
              <a:defRPr/>
            </a:pPr>
            <a:fld id="{F2E91FFF-49B7-4A9A-B2C5-9610D626432B}" type="datetimeFigureOut">
              <a:rPr lang="en-US"/>
              <a:pPr>
                <a:defRPr/>
              </a:pPr>
              <a:t>23/11/2015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pPr>
              <a:defRPr/>
            </a:pPr>
            <a:fld id="{4C33073F-BEB3-447B-AB46-0927F27C4E86}" type="slidenum">
              <a:rPr lang="en-US"/>
              <a:pPr>
                <a:defRPr/>
              </a:pPr>
              <a:t>‹#›</a:t>
            </a:fld>
            <a:endParaRPr lang="en-US"/>
          </a:p>
        </p:txBody>
      </p:sp>
    </p:spTree>
    <p:extLst>
      <p:ext uri="{BB962C8B-B14F-4D97-AF65-F5344CB8AC3E}">
        <p14:creationId xmlns:p14="http://schemas.microsoft.com/office/powerpoint/2010/main" val="5979577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07008BD-C149-4F0C-9DD3-F0BC5E4A6584}"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2C0632D-F2A5-495E-AB15-3E661F2038A3}"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C751285-ABF8-4104-9F6B-8FB949A9B38F}"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35C34C9-4185-4945-827D-CBF06C99C0C5}"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68DF29-9680-4A71-9AC0-339C8AAF0D0C}"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2BA8166-68F0-4C9D-8CBD-7D00E1FF7749}"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C077117-6D5C-4D1F-BEC2-D195731A2A42}"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7D652A4-E412-4353-BF7B-78AEE2000138}"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CDB8B38-4EEA-47A8-AAAE-284D29D91252}"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47D37FA-C1C8-4A99-ACA1-740FAEDC2C8D}"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4604227-1EFC-4E7D-B9F5-23D40C5AEBFB}"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5989C7A-48E4-4CBA-BDBB-97044E9CA360}"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863" r:id="rId1"/>
    <p:sldLayoutId id="2147484864" r:id="rId2"/>
    <p:sldLayoutId id="2147484865" r:id="rId3"/>
    <p:sldLayoutId id="2147484866" r:id="rId4"/>
    <p:sldLayoutId id="2147484867" r:id="rId5"/>
    <p:sldLayoutId id="2147484868" r:id="rId6"/>
    <p:sldLayoutId id="2147484869" r:id="rId7"/>
    <p:sldLayoutId id="2147484870" r:id="rId8"/>
    <p:sldLayoutId id="2147484871" r:id="rId9"/>
    <p:sldLayoutId id="2147484872" r:id="rId10"/>
    <p:sldLayoutId id="21474848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cid:image003.png@01D11AD1.87ADB3D0" TargetMode="External"/><Relationship Id="rId13" Type="http://schemas.openxmlformats.org/officeDocument/2006/relationships/image" Target="../media/image26.jpeg"/><Relationship Id="rId3" Type="http://schemas.openxmlformats.org/officeDocument/2006/relationships/image" Target="../media/image19.png"/><Relationship Id="rId7" Type="http://schemas.openxmlformats.org/officeDocument/2006/relationships/image" Target="../media/image22.png"/><Relationship Id="rId12" Type="http://schemas.openxmlformats.org/officeDocument/2006/relationships/image" Target="../media/image25.gif"/><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1.png"/><Relationship Id="rId11" Type="http://schemas.openxmlformats.org/officeDocument/2006/relationships/image" Target="../media/image24.png"/><Relationship Id="rId5" Type="http://schemas.openxmlformats.org/officeDocument/2006/relationships/image" Target="cid:image001.png@01D11AF7.DCF3E230" TargetMode="External"/><Relationship Id="rId10" Type="http://schemas.openxmlformats.org/officeDocument/2006/relationships/image" Target="cid:image004.png@01D11AD2.4144D760" TargetMode="External"/><Relationship Id="rId4" Type="http://schemas.openxmlformats.org/officeDocument/2006/relationships/image" Target="../media/image20.gif"/><Relationship Id="rId9" Type="http://schemas.openxmlformats.org/officeDocument/2006/relationships/image" Target="../media/image23.png"/><Relationship Id="rId14" Type="http://schemas.openxmlformats.org/officeDocument/2006/relationships/image" Target="cid:image004.jpg@01D12167.4D738720"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slide" Target="slide7.xml"/><Relationship Id="rId1" Type="http://schemas.openxmlformats.org/officeDocument/2006/relationships/slideLayout" Target="../slideLayouts/slideLayout6.xml"/><Relationship Id="rId6" Type="http://schemas.openxmlformats.org/officeDocument/2006/relationships/slide" Target="slide5.xml"/><Relationship Id="rId11" Type="http://schemas.openxmlformats.org/officeDocument/2006/relationships/image" Target="../media/image14.png"/><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slide" Target="slide8.xml"/><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D:\IT Support\Photos\HR Images\KIMS-HR-picc.jpg"/>
          <p:cNvPicPr>
            <a:picLocks noChangeAspect="1" noChangeArrowheads="1"/>
          </p:cNvPicPr>
          <p:nvPr/>
        </p:nvPicPr>
        <p:blipFill>
          <a:blip r:embed="rId2" cstate="print"/>
          <a:srcRect/>
          <a:stretch>
            <a:fillRect/>
          </a:stretch>
        </p:blipFill>
        <p:spPr bwMode="auto">
          <a:xfrm>
            <a:off x="0" y="1752599"/>
            <a:ext cx="9144000" cy="5105401"/>
          </a:xfrm>
          <a:prstGeom prst="rect">
            <a:avLst/>
          </a:prstGeom>
          <a:noFill/>
        </p:spPr>
      </p:pic>
      <p:pic>
        <p:nvPicPr>
          <p:cNvPr id="2050" name="Picture 2" descr="\\server\SOP\Form-Procedures &amp; Policy\40hrs logo new.jpg"/>
          <p:cNvPicPr>
            <a:picLocks noChangeAspect="1" noChangeArrowheads="1"/>
          </p:cNvPicPr>
          <p:nvPr/>
        </p:nvPicPr>
        <p:blipFill>
          <a:blip r:embed="rId3" cstate="print"/>
          <a:srcRect/>
          <a:stretch>
            <a:fillRect/>
          </a:stretch>
        </p:blipFill>
        <p:spPr bwMode="auto">
          <a:xfrm>
            <a:off x="0" y="0"/>
            <a:ext cx="4487633" cy="1587500"/>
          </a:xfrm>
          <a:prstGeom prst="rect">
            <a:avLst/>
          </a:prstGeom>
          <a:noFill/>
        </p:spPr>
      </p:pic>
      <p:sp>
        <p:nvSpPr>
          <p:cNvPr id="6" name="Rectangle 5"/>
          <p:cNvSpPr/>
          <p:nvPr/>
        </p:nvSpPr>
        <p:spPr>
          <a:xfrm>
            <a:off x="1828800" y="990600"/>
            <a:ext cx="5867400" cy="438582"/>
          </a:xfrm>
          <a:prstGeom prst="rect">
            <a:avLst/>
          </a:prstGeom>
        </p:spPr>
        <p:txBody>
          <a:bodyPr wrap="square">
            <a:spAutoFit/>
          </a:bodyPr>
          <a:lstStyle/>
          <a:p>
            <a:pPr algn="r">
              <a:lnSpc>
                <a:spcPct val="150000"/>
              </a:lnSpc>
            </a:pPr>
            <a:r>
              <a:rPr lang="en-US" sz="1500" b="1" dirty="0" smtClean="0">
                <a:solidFill>
                  <a:srgbClr val="FF0000"/>
                </a:solidFill>
              </a:rPr>
              <a:t>“WE ARE LOOKING FORWARD TO BEING YOUR PARTNER ” </a:t>
            </a:r>
            <a:endParaRPr lang="en-US" sz="1500" b="1"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65"/>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dirty="0" smtClean="0"/>
              <a:t>40HRS</a:t>
            </a:r>
          </a:p>
        </p:txBody>
      </p:sp>
      <p:sp>
        <p:nvSpPr>
          <p:cNvPr id="2" name="Rectangle 2"/>
          <p:cNvSpPr>
            <a:spLocks noGrp="1" noChangeArrowheads="1"/>
          </p:cNvSpPr>
          <p:nvPr>
            <p:ph type="title"/>
          </p:nvPr>
        </p:nvSpPr>
        <p:spPr>
          <a:xfrm>
            <a:off x="1978025" y="609600"/>
            <a:ext cx="7165975" cy="609600"/>
          </a:xfrm>
        </p:spPr>
        <p:txBody>
          <a:bodyPr>
            <a:noAutofit/>
          </a:bodyPr>
          <a:lstStyle/>
          <a:p>
            <a:pPr eaLnBrk="1" fontAlgn="auto" hangingPunct="1">
              <a:spcAft>
                <a:spcPts val="0"/>
              </a:spcAft>
              <a:defRPr/>
            </a:pPr>
            <a:r>
              <a:rPr lang="en-GB" sz="2000" b="1" dirty="0" smtClean="0">
                <a:solidFill>
                  <a:schemeClr val="accent1">
                    <a:lumMod val="75000"/>
                  </a:schemeClr>
                </a:solidFill>
                <a:latin typeface="Arial" pitchFamily="34" charset="0"/>
                <a:cs typeface="Arial" pitchFamily="34" charset="0"/>
              </a:rPr>
              <a:t>THE CYCLE - TAKING A JOB TO PLACING A CANDIDATE</a:t>
            </a:r>
            <a:r>
              <a:rPr lang="en-US" sz="2000" b="1" dirty="0" smtClean="0">
                <a:solidFill>
                  <a:schemeClr val="accent1">
                    <a:lumMod val="75000"/>
                  </a:schemeClr>
                </a:solidFill>
                <a:latin typeface="Arial" pitchFamily="34" charset="0"/>
                <a:cs typeface="Arial" pitchFamily="34" charset="0"/>
              </a:rPr>
              <a:t> </a:t>
            </a:r>
            <a:r>
              <a:rPr lang="en-US" sz="2000" b="1" dirty="0" smtClean="0">
                <a:solidFill>
                  <a:srgbClr val="0070C0"/>
                </a:solidFill>
                <a:latin typeface="Arial" pitchFamily="34" charset="0"/>
                <a:cs typeface="Arial" pitchFamily="34" charset="0"/>
              </a:rPr>
              <a:t/>
            </a:r>
            <a:br>
              <a:rPr lang="en-US" sz="2000" b="1" dirty="0" smtClean="0">
                <a:solidFill>
                  <a:srgbClr val="0070C0"/>
                </a:solidFill>
                <a:latin typeface="Arial" pitchFamily="34" charset="0"/>
                <a:cs typeface="Arial" pitchFamily="34" charset="0"/>
              </a:rPr>
            </a:br>
            <a:endParaRPr lang="en-US" sz="2000" b="1" dirty="0" smtClean="0">
              <a:solidFill>
                <a:srgbClr val="0070C0"/>
              </a:solidFill>
              <a:latin typeface="Arial" pitchFamily="34" charset="0"/>
              <a:cs typeface="Arial" pitchFamily="34" charset="0"/>
            </a:endParaRPr>
          </a:p>
        </p:txBody>
      </p:sp>
      <p:sp>
        <p:nvSpPr>
          <p:cNvPr id="1031" name="Rectangle 35"/>
          <p:cNvSpPr>
            <a:spLocks noChangeArrowheads="1"/>
          </p:cNvSpPr>
          <p:nvPr/>
        </p:nvSpPr>
        <p:spPr bwMode="auto">
          <a:xfrm>
            <a:off x="684213" y="711200"/>
            <a:ext cx="7772400" cy="765175"/>
          </a:xfrm>
          <a:prstGeom prst="rect">
            <a:avLst/>
          </a:prstGeom>
          <a:noFill/>
          <a:ln w="9525">
            <a:noFill/>
            <a:miter lim="800000"/>
            <a:headEnd/>
            <a:tailEnd/>
          </a:ln>
        </p:spPr>
        <p:txBody>
          <a:bodyPr lIns="0" tIns="0" rIns="0" bIns="0"/>
          <a:lstStyle/>
          <a:p>
            <a:endParaRPr lang="en-US" sz="2600">
              <a:solidFill>
                <a:schemeClr val="tx2"/>
              </a:solidFill>
              <a:latin typeface="Arial" charset="0"/>
            </a:endParaRPr>
          </a:p>
        </p:txBody>
      </p:sp>
      <p:pic>
        <p:nvPicPr>
          <p:cNvPr id="4" name="Picture 3"/>
          <p:cNvPicPr>
            <a:picLocks noChangeAspect="1"/>
          </p:cNvPicPr>
          <p:nvPr/>
        </p:nvPicPr>
        <p:blipFill>
          <a:blip r:embed="rId2"/>
          <a:stretch>
            <a:fillRect/>
          </a:stretch>
        </p:blipFill>
        <p:spPr>
          <a:xfrm>
            <a:off x="223837" y="1333500"/>
            <a:ext cx="8696325" cy="49149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7543800" cy="944562"/>
          </a:xfrm>
        </p:spPr>
        <p:txBody>
          <a:bodyPr>
            <a:normAutofit/>
          </a:bodyPr>
          <a:lstStyle/>
          <a:p>
            <a:pPr algn="l"/>
            <a:r>
              <a:rPr lang="en-US" sz="2400" b="1" dirty="0" smtClean="0">
                <a:solidFill>
                  <a:schemeClr val="accent1">
                    <a:lumMod val="75000"/>
                  </a:schemeClr>
                </a:solidFill>
                <a:latin typeface="Arial" pitchFamily="34" charset="0"/>
                <a:cs typeface="Arial" pitchFamily="34" charset="0"/>
              </a:rPr>
              <a:t>OUR NETWORKS WITH EXPERT CONSULTANTS</a:t>
            </a:r>
            <a:endParaRPr lang="en-US" sz="2400" b="1" dirty="0">
              <a:solidFill>
                <a:schemeClr val="accent1">
                  <a:lumMod val="75000"/>
                </a:schemeClr>
              </a:solidFill>
              <a:latin typeface="Arial" pitchFamily="34" charset="0"/>
              <a:cs typeface="Arial" pitchFamily="34" charset="0"/>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509622" y="1600200"/>
            <a:ext cx="8124756" cy="4525963"/>
          </a:xfrm>
          <a:prstGeom prst="rect">
            <a:avLst/>
          </a:prstGeom>
          <a:noFill/>
          <a:ln w="9525">
            <a:noFill/>
            <a:miter lim="800000"/>
            <a:headEnd/>
            <a:tailEnd/>
          </a:ln>
          <a:effectLst/>
        </p:spPr>
      </p:pic>
      <p:sp>
        <p:nvSpPr>
          <p:cNvPr id="5" name="Footer Placeholder 65"/>
          <p:cNvSpPr>
            <a:spLocks noGrp="1"/>
          </p:cNvSpPr>
          <p:nvPr>
            <p:ph type="ftr" sz="quarter" idx="11"/>
          </p:nvPr>
        </p:nvSpPr>
        <p:spPr bwMode="auto">
          <a:xfrm>
            <a:off x="3124200" y="6356350"/>
            <a:ext cx="2895600" cy="365125"/>
          </a:xfrm>
          <a:noFill/>
          <a:ln>
            <a:miter lim="800000"/>
            <a:headEnd/>
            <a:tailEnd/>
          </a:ln>
        </p:spPr>
        <p:txBody>
          <a:bodyPr wrap="square" lIns="91440" tIns="45720" rIns="91440" bIns="45720" numCol="1" anchorCtr="0" compatLnSpc="1">
            <a:prstTxWarp prst="textNoShape">
              <a:avLst/>
            </a:prstTxWarp>
          </a:bodyPr>
          <a:lstStyle/>
          <a:p>
            <a:r>
              <a:rPr lang="en-US" dirty="0" smtClean="0"/>
              <a:t>40HRS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Title 1"/>
          <p:cNvSpPr txBox="1">
            <a:spLocks/>
          </p:cNvSpPr>
          <p:nvPr/>
        </p:nvSpPr>
        <p:spPr>
          <a:xfrm>
            <a:off x="2057400" y="304800"/>
            <a:ext cx="7010400" cy="685800"/>
          </a:xfrm>
          <a:prstGeom prst="rect">
            <a:avLst/>
          </a:prstGeom>
        </p:spPr>
        <p:txBody>
          <a:bodyPr vert="horz" lIns="91440" tIns="45720" rIns="91440" bIns="45720" rtlCol="0" anchor="ctr">
            <a:noAutofit/>
          </a:bodyPr>
          <a:lstStyle/>
          <a:p>
            <a:pPr algn="ctr" defTabSz="823913"/>
            <a:r>
              <a:rPr lang="en-US" sz="2400" b="1" dirty="0" smtClean="0">
                <a:solidFill>
                  <a:schemeClr val="accent1">
                    <a:lumMod val="75000"/>
                  </a:schemeClr>
                </a:solidFill>
                <a:cs typeface="Arial" pitchFamily="34" charset="0"/>
              </a:rPr>
              <a:t>OUR EXPERTS CONSULTING FIELDS </a:t>
            </a:r>
            <a:r>
              <a:rPr lang="en-US" sz="2400" dirty="0" smtClean="0">
                <a:solidFill>
                  <a:schemeClr val="accent1">
                    <a:lumMod val="75000"/>
                  </a:schemeClr>
                </a:solidFill>
                <a:cs typeface="Arial" pitchFamily="34" charset="0"/>
              </a:rPr>
              <a:t> </a:t>
            </a:r>
            <a:endParaRPr lang="en-US" sz="2400" dirty="0">
              <a:solidFill>
                <a:schemeClr val="accent1">
                  <a:lumMod val="75000"/>
                </a:schemeClr>
              </a:solidFill>
              <a:cs typeface="Arial" pitchFamily="34" charset="0"/>
            </a:endParaRPr>
          </a:p>
        </p:txBody>
      </p:sp>
      <p:sp>
        <p:nvSpPr>
          <p:cNvPr id="5" name="Footer Placeholder 65"/>
          <p:cNvSpPr>
            <a:spLocks noGrp="1"/>
          </p:cNvSpPr>
          <p:nvPr>
            <p:ph type="ftr" sz="quarter" idx="11"/>
          </p:nvPr>
        </p:nvSpPr>
        <p:spPr bwMode="auto">
          <a:xfrm>
            <a:off x="3124200" y="6356350"/>
            <a:ext cx="2895600" cy="365125"/>
          </a:xfrm>
          <a:noFill/>
          <a:ln>
            <a:miter lim="800000"/>
            <a:headEnd/>
            <a:tailEnd/>
          </a:ln>
        </p:spPr>
        <p:txBody>
          <a:bodyPr wrap="square" lIns="91440" tIns="45720" rIns="91440" bIns="45720" numCol="1" anchorCtr="0" compatLnSpc="1">
            <a:prstTxWarp prst="textNoShape">
              <a:avLst/>
            </a:prstTxWarp>
          </a:bodyPr>
          <a:lstStyle/>
          <a:p>
            <a:r>
              <a:rPr lang="en-US" dirty="0" smtClean="0"/>
              <a:t>40HRS</a:t>
            </a:r>
          </a:p>
        </p:txBody>
      </p:sp>
      <p:pic>
        <p:nvPicPr>
          <p:cNvPr id="3" name="Picture 2"/>
          <p:cNvPicPr>
            <a:picLocks noChangeAspect="1"/>
          </p:cNvPicPr>
          <p:nvPr/>
        </p:nvPicPr>
        <p:blipFill>
          <a:blip r:embed="rId2"/>
          <a:stretch>
            <a:fillRect/>
          </a:stretch>
        </p:blipFill>
        <p:spPr>
          <a:xfrm>
            <a:off x="438150" y="1331912"/>
            <a:ext cx="8267700" cy="465772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4064"/>
          </a:xfrm>
        </p:spPr>
        <p:txBody>
          <a:bodyPr>
            <a:normAutofit/>
          </a:bodyPr>
          <a:lstStyle/>
          <a:p>
            <a:r>
              <a:rPr lang="en-US" sz="2400" b="1" dirty="0" smtClean="0">
                <a:solidFill>
                  <a:schemeClr val="accent1">
                    <a:lumMod val="75000"/>
                  </a:schemeClr>
                </a:solidFill>
                <a:latin typeface="Arial" pitchFamily="34" charset="0"/>
                <a:cs typeface="Arial" pitchFamily="34" charset="0"/>
              </a:rPr>
              <a:t>OUR CLIENTS and more…..</a:t>
            </a:r>
            <a:endParaRPr lang="en-US" sz="2400" b="1" dirty="0">
              <a:solidFill>
                <a:schemeClr val="accent1">
                  <a:lumMod val="75000"/>
                </a:schemeClr>
              </a:solidFill>
              <a:latin typeface="Arial" pitchFamily="34" charset="0"/>
              <a:cs typeface="Arial" pitchFamily="34" charset="0"/>
            </a:endParaRPr>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914400" y="1600200"/>
            <a:ext cx="1990725" cy="838200"/>
          </a:xfrm>
          <a:prstGeom prst="rect">
            <a:avLst/>
          </a:prstGeom>
        </p:spPr>
      </p:pic>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3276600" y="1600200"/>
            <a:ext cx="2381459" cy="1095271"/>
          </a:xfrm>
          <a:prstGeom prst="rect">
            <a:avLst/>
          </a:prstGeom>
        </p:spPr>
      </p:pic>
      <p:pic>
        <p:nvPicPr>
          <p:cNvPr id="5" name="Picture 4" descr="Description: https://encrypted-tbn0.gstatic.com/images?q=tbn:ANd9GcQQMCxOACMowqHzuVhGUghrthG87NHq9I3BBqVDlv33VBDvbQLoiwjpN5-E"/>
          <p:cNvPicPr/>
          <p:nvPr/>
        </p:nvPicPr>
        <p:blipFill>
          <a:blip r:embed="rId4" r:link="rId5" cstate="print"/>
          <a:srcRect/>
          <a:stretch>
            <a:fillRect/>
          </a:stretch>
        </p:blipFill>
        <p:spPr bwMode="auto">
          <a:xfrm>
            <a:off x="6019800" y="1905000"/>
            <a:ext cx="2482990" cy="802587"/>
          </a:xfrm>
          <a:prstGeom prst="rect">
            <a:avLst/>
          </a:prstGeom>
          <a:noFill/>
          <a:ln w="9525">
            <a:noFill/>
            <a:miter lim="800000"/>
            <a:headEnd/>
            <a:tailEnd/>
          </a:ln>
        </p:spPr>
      </p:pic>
      <p:pic>
        <p:nvPicPr>
          <p:cNvPr id="6" name="Picture 5"/>
          <p:cNvPicPr/>
          <p:nvPr/>
        </p:nvPicPr>
        <p:blipFill>
          <a:blip r:embed="rId6" cstate="print">
            <a:extLst>
              <a:ext uri="{28A0092B-C50C-407E-A947-70E740481C1C}">
                <a14:useLocalDpi xmlns:a14="http://schemas.microsoft.com/office/drawing/2010/main" val="0"/>
              </a:ext>
            </a:extLst>
          </a:blip>
          <a:stretch>
            <a:fillRect/>
          </a:stretch>
        </p:blipFill>
        <p:spPr>
          <a:xfrm>
            <a:off x="3703524" y="3006969"/>
            <a:ext cx="1736952" cy="844061"/>
          </a:xfrm>
          <a:prstGeom prst="rect">
            <a:avLst/>
          </a:prstGeom>
        </p:spPr>
      </p:pic>
      <p:pic>
        <p:nvPicPr>
          <p:cNvPr id="7" name="Picture 6" descr="cid:image003.png@01D11AD1.87ADB3D0"/>
          <p:cNvPicPr/>
          <p:nvPr/>
        </p:nvPicPr>
        <p:blipFill>
          <a:blip r:embed="rId7" r:link="rId8" cstate="print"/>
          <a:srcRect/>
          <a:stretch>
            <a:fillRect/>
          </a:stretch>
        </p:blipFill>
        <p:spPr bwMode="auto">
          <a:xfrm>
            <a:off x="1295400" y="3124200"/>
            <a:ext cx="1326515" cy="431800"/>
          </a:xfrm>
          <a:prstGeom prst="rect">
            <a:avLst/>
          </a:prstGeom>
          <a:noFill/>
          <a:ln w="9525">
            <a:noFill/>
            <a:miter lim="800000"/>
            <a:headEnd/>
            <a:tailEnd/>
          </a:ln>
        </p:spPr>
      </p:pic>
      <p:pic>
        <p:nvPicPr>
          <p:cNvPr id="8" name="Picture 7" descr="cid:image004.png@01D11AD2.4144D760"/>
          <p:cNvPicPr/>
          <p:nvPr/>
        </p:nvPicPr>
        <p:blipFill>
          <a:blip r:embed="rId9" r:link="rId10" cstate="print"/>
          <a:srcRect/>
          <a:stretch>
            <a:fillRect/>
          </a:stretch>
        </p:blipFill>
        <p:spPr bwMode="auto">
          <a:xfrm>
            <a:off x="6172200" y="3048000"/>
            <a:ext cx="1447165" cy="814070"/>
          </a:xfrm>
          <a:prstGeom prst="rect">
            <a:avLst/>
          </a:prstGeom>
          <a:noFill/>
          <a:ln w="9525">
            <a:noFill/>
            <a:miter lim="800000"/>
            <a:headEnd/>
            <a:tailEnd/>
          </a:ln>
        </p:spPr>
      </p:pic>
      <p:pic>
        <p:nvPicPr>
          <p:cNvPr id="9" name="Picture 8" descr="Công ty TNHH Kỹ Nghệ Gỗ Hoa Nét"/>
          <p:cNvPicPr/>
          <p:nvPr/>
        </p:nvPicPr>
        <p:blipFill>
          <a:blip r:embed="rId11" cstate="print"/>
          <a:srcRect/>
          <a:stretch>
            <a:fillRect/>
          </a:stretch>
        </p:blipFill>
        <p:spPr bwMode="auto">
          <a:xfrm>
            <a:off x="1066800" y="4267200"/>
            <a:ext cx="2099945" cy="492125"/>
          </a:xfrm>
          <a:prstGeom prst="rect">
            <a:avLst/>
          </a:prstGeom>
          <a:noFill/>
          <a:ln w="9525">
            <a:noFill/>
            <a:miter lim="800000"/>
            <a:headEnd/>
            <a:tailEnd/>
          </a:ln>
        </p:spPr>
      </p:pic>
      <p:pic>
        <p:nvPicPr>
          <p:cNvPr id="23554" name="Picture 2" descr="http://www.dennisgrp.com/custom/dennisgroup_images/interface/dglogo2.gif"/>
          <p:cNvPicPr>
            <a:picLocks noChangeAspect="1" noChangeArrowheads="1"/>
          </p:cNvPicPr>
          <p:nvPr/>
        </p:nvPicPr>
        <p:blipFill>
          <a:blip r:embed="rId12" cstate="print"/>
          <a:srcRect/>
          <a:stretch>
            <a:fillRect/>
          </a:stretch>
        </p:blipFill>
        <p:spPr bwMode="auto">
          <a:xfrm>
            <a:off x="3429000" y="4191000"/>
            <a:ext cx="3376242" cy="457200"/>
          </a:xfrm>
          <a:prstGeom prst="rect">
            <a:avLst/>
          </a:prstGeom>
          <a:noFill/>
        </p:spPr>
      </p:pic>
      <p:pic>
        <p:nvPicPr>
          <p:cNvPr id="11" name="Picture 10" descr="Description: Description: Description: http://www.suntorypepsico.vn/files/upload/logo_spvb.jpg"/>
          <p:cNvPicPr/>
          <p:nvPr/>
        </p:nvPicPr>
        <p:blipFill>
          <a:blip r:embed="rId13" r:link="rId14" cstate="print">
            <a:extLst>
              <a:ext uri="{28A0092B-C50C-407E-A947-70E740481C1C}">
                <a14:useLocalDpi xmlns:a14="http://schemas.microsoft.com/office/drawing/2010/main" val="0"/>
              </a:ext>
            </a:extLst>
          </a:blip>
          <a:srcRect/>
          <a:stretch>
            <a:fillRect/>
          </a:stretch>
        </p:blipFill>
        <p:spPr bwMode="auto">
          <a:xfrm>
            <a:off x="7239000" y="4114800"/>
            <a:ext cx="1447165" cy="864235"/>
          </a:xfrm>
          <a:prstGeom prst="rect">
            <a:avLst/>
          </a:prstGeom>
          <a:noFill/>
          <a:ln>
            <a:noFill/>
          </a:ln>
        </p:spPr>
      </p:pic>
      <p:sp>
        <p:nvSpPr>
          <p:cNvPr id="23556" name="AutoShape 4" descr="Image result for nike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 name="TextBox 13"/>
          <p:cNvSpPr txBox="1"/>
          <p:nvPr/>
        </p:nvSpPr>
        <p:spPr>
          <a:xfrm>
            <a:off x="1752600" y="5410200"/>
            <a:ext cx="6119945" cy="677108"/>
          </a:xfrm>
          <a:prstGeom prst="rect">
            <a:avLst/>
          </a:prstGeom>
          <a:noFill/>
        </p:spPr>
        <p:txBody>
          <a:bodyPr wrap="none" rtlCol="0">
            <a:spAutoFit/>
          </a:bodyPr>
          <a:lstStyle/>
          <a:p>
            <a:r>
              <a:rPr lang="en-US" b="1" i="1" dirty="0" smtClean="0">
                <a:solidFill>
                  <a:schemeClr val="accent1">
                    <a:lumMod val="75000"/>
                  </a:schemeClr>
                </a:solidFill>
                <a:latin typeface="+mj-lt"/>
              </a:rPr>
              <a:t>Review our clients’ testimonial on our website</a:t>
            </a:r>
            <a:r>
              <a:rPr lang="en-US" dirty="0" smtClean="0">
                <a:solidFill>
                  <a:schemeClr val="accent1">
                    <a:lumMod val="75000"/>
                  </a:schemeClr>
                </a:solidFill>
                <a:latin typeface="+mj-lt"/>
              </a:rPr>
              <a:t>: </a:t>
            </a:r>
            <a:r>
              <a:rPr lang="en-US" sz="2000" u="sng" dirty="0" smtClean="0">
                <a:solidFill>
                  <a:srgbClr val="00CC5C"/>
                </a:solidFill>
                <a:latin typeface="+mj-lt"/>
              </a:rPr>
              <a:t>www.40hrs.vn</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Title 1"/>
          <p:cNvSpPr txBox="1">
            <a:spLocks/>
          </p:cNvSpPr>
          <p:nvPr/>
        </p:nvSpPr>
        <p:spPr>
          <a:xfrm>
            <a:off x="2895600" y="304800"/>
            <a:ext cx="5715000" cy="685800"/>
          </a:xfrm>
          <a:prstGeom prst="rect">
            <a:avLst/>
          </a:prstGeom>
        </p:spPr>
        <p:txBody>
          <a:bodyPr vert="horz" lIns="91440" tIns="45720" rIns="91440" bIns="45720" rtlCol="0" anchor="ctr">
            <a:noAutofit/>
          </a:bodyPr>
          <a:lstStyle/>
          <a:p>
            <a:pPr algn="ctr"/>
            <a:r>
              <a:rPr lang="en-US" sz="3600" b="1" dirty="0" smtClean="0">
                <a:solidFill>
                  <a:schemeClr val="accent1">
                    <a:lumMod val="75000"/>
                  </a:schemeClr>
                </a:solidFill>
                <a:latin typeface="+mj-lt"/>
              </a:rPr>
              <a:t>THANK YOU</a:t>
            </a:r>
            <a:endParaRPr lang="en-US" sz="3600" b="1" dirty="0">
              <a:solidFill>
                <a:schemeClr val="accent1">
                  <a:lumMod val="75000"/>
                </a:schemeClr>
              </a:solidFill>
              <a:latin typeface="+mj-lt"/>
            </a:endParaRPr>
          </a:p>
        </p:txBody>
      </p:sp>
      <p:sp>
        <p:nvSpPr>
          <p:cNvPr id="7" name="Content Placeholder 2"/>
          <p:cNvSpPr txBox="1">
            <a:spLocks/>
          </p:cNvSpPr>
          <p:nvPr/>
        </p:nvSpPr>
        <p:spPr>
          <a:xfrm>
            <a:off x="457200" y="1600201"/>
            <a:ext cx="3886200" cy="2819400"/>
          </a:xfrm>
          <a:prstGeom prst="rect">
            <a:avLst/>
          </a:prstGeom>
        </p:spPr>
        <p:txBody>
          <a:bodyPr/>
          <a:lstStyle/>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endParaRPr kumimoji="0" lang="en-US" sz="3000" b="1" i="0" u="none" strike="noStrike" kern="1200" cap="none" spc="0" normalizeH="0" baseline="0" noProof="0" dirty="0">
              <a:ln>
                <a:noFill/>
              </a:ln>
              <a:solidFill>
                <a:schemeClr val="tx1"/>
              </a:solidFill>
              <a:effectLst/>
              <a:uLnTx/>
              <a:uFillTx/>
              <a:latin typeface="+mj-lt"/>
              <a:ea typeface="+mn-ea"/>
              <a:cs typeface="Arial" pitchFamily="34" charset="0"/>
            </a:endParaRPr>
          </a:p>
        </p:txBody>
      </p:sp>
      <p:pic>
        <p:nvPicPr>
          <p:cNvPr id="8" name="Picture 2" descr="D:\IT Support\Photo Design\Handshake\Handshake 1 (2).jpg"/>
          <p:cNvPicPr>
            <a:picLocks noChangeAspect="1" noChangeArrowheads="1"/>
          </p:cNvPicPr>
          <p:nvPr/>
        </p:nvPicPr>
        <p:blipFill>
          <a:blip r:embed="rId2" cstate="print"/>
          <a:srcRect/>
          <a:stretch>
            <a:fillRect/>
          </a:stretch>
        </p:blipFill>
        <p:spPr bwMode="auto">
          <a:xfrm>
            <a:off x="1613293" y="1524000"/>
            <a:ext cx="6540107" cy="4343400"/>
          </a:xfrm>
          <a:prstGeom prst="rect">
            <a:avLst/>
          </a:prstGeom>
          <a:ln>
            <a:noFill/>
          </a:ln>
          <a:effectLst>
            <a:softEdge rad="112500"/>
          </a:effectLst>
        </p:spPr>
      </p:pic>
      <p:sp>
        <p:nvSpPr>
          <p:cNvPr id="9" name="Rectangle 8"/>
          <p:cNvSpPr/>
          <p:nvPr/>
        </p:nvSpPr>
        <p:spPr>
          <a:xfrm>
            <a:off x="304800" y="5715000"/>
            <a:ext cx="8610600" cy="52322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erdana"/>
              </a:rPr>
              <a:t>WE LOOK FORWARD TO SERVING YOU</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Footer Placeholder 65"/>
          <p:cNvSpPr>
            <a:spLocks noGrp="1"/>
          </p:cNvSpPr>
          <p:nvPr>
            <p:ph type="ftr" sz="quarter" idx="11"/>
          </p:nvPr>
        </p:nvSpPr>
        <p:spPr bwMode="auto">
          <a:xfrm>
            <a:off x="3124200" y="6356350"/>
            <a:ext cx="2895600" cy="365125"/>
          </a:xfrm>
          <a:noFill/>
          <a:ln>
            <a:miter lim="800000"/>
            <a:headEnd/>
            <a:tailEnd/>
          </a:ln>
        </p:spPr>
        <p:txBody>
          <a:bodyPr wrap="square" lIns="91440" tIns="45720" rIns="91440" bIns="45720" numCol="1" anchorCtr="0" compatLnSpc="1">
            <a:prstTxWarp prst="textNoShape">
              <a:avLst/>
            </a:prstTxWarp>
          </a:bodyPr>
          <a:lstStyle/>
          <a:p>
            <a:r>
              <a:rPr lang="en-US" dirty="0" smtClean="0"/>
              <a:t>40HRS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Title 1"/>
          <p:cNvSpPr txBox="1">
            <a:spLocks/>
          </p:cNvSpPr>
          <p:nvPr/>
        </p:nvSpPr>
        <p:spPr>
          <a:xfrm>
            <a:off x="5715000" y="304800"/>
            <a:ext cx="3200400" cy="6858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accent1">
                    <a:lumMod val="75000"/>
                  </a:schemeClr>
                </a:solidFill>
                <a:uLnTx/>
                <a:uFillTx/>
                <a:ea typeface="+mj-ea"/>
                <a:cs typeface="Arial" pitchFamily="34" charset="0"/>
              </a:rPr>
              <a:t>INTRODUCTION</a:t>
            </a:r>
            <a:r>
              <a:rPr kumimoji="0" lang="en-US" sz="3600" b="1" i="0" u="none" strike="noStrike" kern="1200" cap="none" spc="0" normalizeH="0" baseline="0" noProof="0" dirty="0" smtClean="0">
                <a:ln>
                  <a:noFill/>
                </a:ln>
                <a:solidFill>
                  <a:schemeClr val="accent1">
                    <a:lumMod val="75000"/>
                  </a:schemeClr>
                </a:solidFill>
                <a:uLnTx/>
                <a:uFillTx/>
                <a:latin typeface="+mj-lt"/>
                <a:ea typeface="+mj-ea"/>
                <a:cs typeface="Arial" pitchFamily="34" charset="0"/>
              </a:rPr>
              <a:t> </a:t>
            </a:r>
          </a:p>
        </p:txBody>
      </p:sp>
      <p:sp>
        <p:nvSpPr>
          <p:cNvPr id="38" name="Rectangle 2"/>
          <p:cNvSpPr>
            <a:spLocks noChangeArrowheads="1"/>
          </p:cNvSpPr>
          <p:nvPr/>
        </p:nvSpPr>
        <p:spPr bwMode="auto">
          <a:xfrm>
            <a:off x="609600" y="1143000"/>
            <a:ext cx="4114800" cy="4893647"/>
          </a:xfrm>
          <a:prstGeom prst="rect">
            <a:avLst/>
          </a:prstGeom>
          <a:noFill/>
          <a:ln w="9525">
            <a:noFill/>
            <a:miter lim="800000"/>
            <a:headEnd/>
            <a:tailEnd/>
          </a:ln>
        </p:spPr>
        <p:txBody>
          <a:bodyPr wrap="square">
            <a:spAutoFit/>
          </a:bodyPr>
          <a:lstStyle/>
          <a:p>
            <a:pPr>
              <a:lnSpc>
                <a:spcPct val="150000"/>
              </a:lnSpc>
              <a:buFont typeface="Wingdings" pitchFamily="2" charset="2"/>
              <a:buChar char="Ø"/>
            </a:pPr>
            <a:r>
              <a:rPr lang="en-US" sz="2600" b="1" dirty="0" smtClean="0">
                <a:solidFill>
                  <a:schemeClr val="accent1">
                    <a:lumMod val="75000"/>
                  </a:schemeClr>
                </a:solidFill>
                <a:latin typeface="+mj-lt"/>
              </a:rPr>
              <a:t>40HRS. </a:t>
            </a:r>
            <a:r>
              <a:rPr lang="en-US" sz="2600" b="1" dirty="0">
                <a:solidFill>
                  <a:schemeClr val="accent1">
                    <a:lumMod val="75000"/>
                  </a:schemeClr>
                </a:solidFill>
                <a:latin typeface="+mj-lt"/>
              </a:rPr>
              <a:t>Inc</a:t>
            </a:r>
            <a:r>
              <a:rPr lang="en-US" sz="2600" dirty="0">
                <a:solidFill>
                  <a:schemeClr val="accent1">
                    <a:lumMod val="75000"/>
                  </a:schemeClr>
                </a:solidFill>
                <a:latin typeface="+mj-lt"/>
              </a:rPr>
              <a:t>. </a:t>
            </a:r>
            <a:r>
              <a:rPr lang="en-US" sz="2600" b="1" dirty="0">
                <a:solidFill>
                  <a:schemeClr val="accent1">
                    <a:lumMod val="75000"/>
                  </a:schemeClr>
                </a:solidFill>
                <a:latin typeface="+mj-lt"/>
              </a:rPr>
              <a:t>was founded </a:t>
            </a:r>
            <a:endParaRPr lang="en-US" sz="2600" b="1" dirty="0" smtClean="0">
              <a:solidFill>
                <a:schemeClr val="accent1">
                  <a:lumMod val="75000"/>
                </a:schemeClr>
              </a:solidFill>
              <a:latin typeface="+mj-lt"/>
            </a:endParaRPr>
          </a:p>
          <a:p>
            <a:pPr>
              <a:lnSpc>
                <a:spcPct val="150000"/>
              </a:lnSpc>
            </a:pPr>
            <a:r>
              <a:rPr lang="en-US" sz="2600" b="1" dirty="0" smtClean="0">
                <a:solidFill>
                  <a:schemeClr val="accent1">
                    <a:lumMod val="75000"/>
                  </a:schemeClr>
                </a:solidFill>
                <a:latin typeface="+mj-lt"/>
              </a:rPr>
              <a:t>In the </a:t>
            </a:r>
            <a:r>
              <a:rPr lang="en-US" sz="2600" b="1" dirty="0">
                <a:solidFill>
                  <a:schemeClr val="accent1">
                    <a:lumMod val="75000"/>
                  </a:schemeClr>
                </a:solidFill>
                <a:latin typeface="+mj-lt"/>
              </a:rPr>
              <a:t>year 2000 in San Jose, </a:t>
            </a:r>
            <a:endParaRPr lang="en-US" sz="2600" b="1" dirty="0" smtClean="0">
              <a:solidFill>
                <a:schemeClr val="accent1">
                  <a:lumMod val="75000"/>
                </a:schemeClr>
              </a:solidFill>
              <a:latin typeface="+mj-lt"/>
            </a:endParaRPr>
          </a:p>
          <a:p>
            <a:pPr>
              <a:lnSpc>
                <a:spcPct val="150000"/>
              </a:lnSpc>
            </a:pPr>
            <a:r>
              <a:rPr lang="en-US" sz="2600" b="1" dirty="0" smtClean="0">
                <a:solidFill>
                  <a:schemeClr val="accent1">
                    <a:lumMod val="75000"/>
                  </a:schemeClr>
                </a:solidFill>
                <a:latin typeface="+mj-lt"/>
              </a:rPr>
              <a:t>California USA. </a:t>
            </a:r>
          </a:p>
          <a:p>
            <a:pPr>
              <a:lnSpc>
                <a:spcPct val="150000"/>
              </a:lnSpc>
            </a:pPr>
            <a:endParaRPr lang="en-US" sz="2600" b="1" dirty="0" smtClean="0">
              <a:solidFill>
                <a:schemeClr val="accent1">
                  <a:lumMod val="75000"/>
                </a:schemeClr>
              </a:solidFill>
              <a:latin typeface="+mj-lt"/>
            </a:endParaRPr>
          </a:p>
          <a:p>
            <a:pPr>
              <a:lnSpc>
                <a:spcPct val="150000"/>
              </a:lnSpc>
              <a:buFont typeface="Wingdings" pitchFamily="2" charset="2"/>
              <a:buChar char="Ø"/>
            </a:pPr>
            <a:r>
              <a:rPr lang="en-US" sz="2600" b="1" dirty="0" smtClean="0">
                <a:solidFill>
                  <a:schemeClr val="accent1">
                    <a:lumMod val="75000"/>
                  </a:schemeClr>
                </a:solidFill>
                <a:latin typeface="+mj-lt"/>
              </a:rPr>
              <a:t>40HRS Vietnam was established in 2011 with Head Office in Ho Chi Minh and Branch Office in Ha </a:t>
            </a:r>
            <a:r>
              <a:rPr lang="en-US" sz="2600" b="1" dirty="0" err="1" smtClean="0">
                <a:solidFill>
                  <a:schemeClr val="accent1">
                    <a:lumMod val="75000"/>
                  </a:schemeClr>
                </a:solidFill>
                <a:latin typeface="+mj-lt"/>
              </a:rPr>
              <a:t>Noi</a:t>
            </a:r>
            <a:r>
              <a:rPr lang="en-US" sz="2600" b="1" dirty="0" smtClean="0">
                <a:solidFill>
                  <a:schemeClr val="accent1">
                    <a:lumMod val="75000"/>
                  </a:schemeClr>
                </a:solidFill>
                <a:latin typeface="+mj-lt"/>
              </a:rPr>
              <a:t>.</a:t>
            </a:r>
            <a:endParaRPr lang="en-US" sz="2600" b="1" dirty="0">
              <a:solidFill>
                <a:schemeClr val="accent1">
                  <a:lumMod val="75000"/>
                </a:schemeClr>
              </a:solidFill>
              <a:latin typeface="+mj-lt"/>
            </a:endParaRPr>
          </a:p>
        </p:txBody>
      </p:sp>
      <p:pic>
        <p:nvPicPr>
          <p:cNvPr id="1026" name="Picture 2" descr="D:\IT Support\Photo Design\Brochure\office2.png"/>
          <p:cNvPicPr>
            <a:picLocks noChangeAspect="1" noChangeArrowheads="1"/>
          </p:cNvPicPr>
          <p:nvPr/>
        </p:nvPicPr>
        <p:blipFill>
          <a:blip r:embed="rId2" cstate="print"/>
          <a:srcRect/>
          <a:stretch>
            <a:fillRect/>
          </a:stretch>
        </p:blipFill>
        <p:spPr bwMode="auto">
          <a:xfrm>
            <a:off x="5688096" y="1143000"/>
            <a:ext cx="3303504" cy="5048250"/>
          </a:xfrm>
          <a:prstGeom prst="rect">
            <a:avLst/>
          </a:prstGeom>
          <a:noFill/>
        </p:spPr>
      </p:pic>
      <p:sp>
        <p:nvSpPr>
          <p:cNvPr id="5" name="Footer Placeholder 65"/>
          <p:cNvSpPr>
            <a:spLocks noGrp="1"/>
          </p:cNvSpPr>
          <p:nvPr>
            <p:ph type="ftr" sz="quarter" idx="11"/>
          </p:nvPr>
        </p:nvSpPr>
        <p:spPr bwMode="auto">
          <a:xfrm>
            <a:off x="3124200" y="6356350"/>
            <a:ext cx="2895600" cy="365125"/>
          </a:xfrm>
          <a:noFill/>
          <a:ln>
            <a:miter lim="800000"/>
            <a:headEnd/>
            <a:tailEnd/>
          </a:ln>
        </p:spPr>
        <p:txBody>
          <a:bodyPr wrap="square" lIns="91440" tIns="45720" rIns="91440" bIns="45720" numCol="1" anchorCtr="0" compatLnSpc="1">
            <a:prstTxWarp prst="textNoShape">
              <a:avLst/>
            </a:prstTxWarp>
          </a:bodyPr>
          <a:lstStyle/>
          <a:p>
            <a:r>
              <a:rPr lang="en-US" dirty="0" smtClean="0"/>
              <a:t>40HRS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381000"/>
            <a:ext cx="5867400" cy="609600"/>
          </a:xfrm>
        </p:spPr>
        <p:txBody>
          <a:bodyPr>
            <a:normAutofit/>
          </a:bodyPr>
          <a:lstStyle/>
          <a:p>
            <a:r>
              <a:rPr lang="en-US" sz="2400" b="1" dirty="0" smtClean="0">
                <a:solidFill>
                  <a:schemeClr val="accent1">
                    <a:lumMod val="75000"/>
                  </a:schemeClr>
                </a:solidFill>
                <a:latin typeface="Arial" pitchFamily="34" charset="0"/>
                <a:cs typeface="Arial" pitchFamily="34" charset="0"/>
              </a:rPr>
              <a:t>INTRODUCTION</a:t>
            </a:r>
            <a:endParaRPr lang="en-US" sz="2400" b="1" dirty="0">
              <a:solidFill>
                <a:schemeClr val="accent1">
                  <a:lumMod val="75000"/>
                </a:schemeClr>
              </a:solidFill>
              <a:latin typeface="Arial" pitchFamily="34" charset="0"/>
              <a:cs typeface="Arial" pitchFamily="34" charset="0"/>
            </a:endParaRPr>
          </a:p>
        </p:txBody>
      </p:sp>
      <p:sp>
        <p:nvSpPr>
          <p:cNvPr id="12290" name="Rectangle 2"/>
          <p:cNvSpPr>
            <a:spLocks noChangeArrowheads="1"/>
          </p:cNvSpPr>
          <p:nvPr/>
        </p:nvSpPr>
        <p:spPr bwMode="auto">
          <a:xfrm>
            <a:off x="1143000" y="1219200"/>
            <a:ext cx="71628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accent1">
                    <a:lumMod val="75000"/>
                  </a:schemeClr>
                </a:solidFill>
                <a:effectLst/>
                <a:latin typeface="+mj-lt"/>
                <a:ea typeface="Times New Roman" pitchFamily="18" charset="0"/>
                <a:cs typeface="Arial" pitchFamily="34" charset="0"/>
              </a:rPr>
              <a:t>40HRS INC. </a:t>
            </a:r>
            <a:r>
              <a:rPr kumimoji="0" lang="en-US" sz="1600" b="0" i="0" u="none" strike="noStrike" cap="none" normalizeH="0" baseline="0" dirty="0" smtClean="0">
                <a:ln>
                  <a:noFill/>
                </a:ln>
                <a:solidFill>
                  <a:schemeClr val="accent1">
                    <a:lumMod val="75000"/>
                  </a:schemeClr>
                </a:solidFill>
                <a:effectLst/>
                <a:latin typeface="+mj-lt"/>
                <a:ea typeface="Times New Roman" pitchFamily="18" charset="0"/>
                <a:cs typeface="Arial" pitchFamily="34" charset="0"/>
              </a:rPr>
              <a:t>was founded in the year 2000 in San Jose, CA, USA. Today we have a team of bright, talented recruiters that give the firm a balance of experience and breadth of in-depth exposure to various industries including: Supply chain, rapid delivery, IT, Banking, High-tech manufacturing &amp; engineering, trading and services.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accent1">
                  <a:lumMod val="75000"/>
                </a:schemeClr>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accent1">
                    <a:lumMod val="75000"/>
                  </a:schemeClr>
                </a:solidFill>
                <a:effectLst/>
                <a:latin typeface="+mj-lt"/>
                <a:ea typeface="Times New Roman" pitchFamily="18" charset="0"/>
                <a:cs typeface="Arial" pitchFamily="34" charset="0"/>
              </a:rPr>
              <a:t>40HRS ASIA </a:t>
            </a:r>
            <a:r>
              <a:rPr kumimoji="0" lang="en-US" sz="1600" b="0" i="0" u="none" strike="noStrike" cap="none" normalizeH="0" baseline="0" dirty="0" smtClean="0">
                <a:ln>
                  <a:noFill/>
                </a:ln>
                <a:solidFill>
                  <a:schemeClr val="accent1">
                    <a:lumMod val="75000"/>
                  </a:schemeClr>
                </a:solidFill>
                <a:effectLst/>
                <a:latin typeface="+mj-lt"/>
                <a:ea typeface="Times New Roman" pitchFamily="18" charset="0"/>
                <a:cs typeface="Arial" pitchFamily="34" charset="0"/>
              </a:rPr>
              <a:t>provides service to our current customer base as well as support new business in this rapidly growing region focused on Singapore, China and Vietnam. Our business expansion strategy includes Shanghai and, Shenzhen in China, and Malaysia, Taiwan and other countries in Asia.</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accent1">
                  <a:lumMod val="75000"/>
                </a:schemeClr>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accent1">
                    <a:lumMod val="75000"/>
                  </a:schemeClr>
                </a:solidFill>
                <a:effectLst/>
                <a:latin typeface="+mj-lt"/>
                <a:ea typeface="Times New Roman" pitchFamily="18" charset="0"/>
                <a:cs typeface="Arial" pitchFamily="34" charset="0"/>
              </a:rPr>
              <a:t>40HRS Vietnam </a:t>
            </a:r>
            <a:r>
              <a:rPr kumimoji="0" lang="en-US" sz="1600" b="0" i="0" u="none" strike="noStrike" cap="none" normalizeH="0" baseline="0" dirty="0" smtClean="0">
                <a:ln>
                  <a:noFill/>
                </a:ln>
                <a:solidFill>
                  <a:schemeClr val="accent1">
                    <a:lumMod val="75000"/>
                  </a:schemeClr>
                </a:solidFill>
                <a:effectLst/>
                <a:latin typeface="+mj-lt"/>
                <a:ea typeface="Times New Roman" pitchFamily="18" charset="0"/>
                <a:cs typeface="Arial" pitchFamily="34" charset="0"/>
              </a:rPr>
              <a:t>was established in 2011 with the head office in Ho Chi Minh and the Ha </a:t>
            </a:r>
            <a:r>
              <a:rPr kumimoji="0" lang="en-US" sz="1600" b="0" i="0" u="none" strike="noStrike" cap="none" normalizeH="0" baseline="0" dirty="0" err="1" smtClean="0">
                <a:ln>
                  <a:noFill/>
                </a:ln>
                <a:solidFill>
                  <a:schemeClr val="accent1">
                    <a:lumMod val="75000"/>
                  </a:schemeClr>
                </a:solidFill>
                <a:effectLst/>
                <a:latin typeface="+mj-lt"/>
                <a:ea typeface="Times New Roman" pitchFamily="18" charset="0"/>
                <a:cs typeface="Arial" pitchFamily="34" charset="0"/>
              </a:rPr>
              <a:t>Noi</a:t>
            </a:r>
            <a:r>
              <a:rPr kumimoji="0" lang="en-US" sz="1600" b="0" i="0" u="none" strike="noStrike" cap="none" normalizeH="0" baseline="0" dirty="0" smtClean="0">
                <a:ln>
                  <a:noFill/>
                </a:ln>
                <a:solidFill>
                  <a:schemeClr val="accent1">
                    <a:lumMod val="75000"/>
                  </a:schemeClr>
                </a:solidFill>
                <a:effectLst/>
                <a:latin typeface="+mj-lt"/>
                <a:ea typeface="Times New Roman" pitchFamily="18" charset="0"/>
                <a:cs typeface="Arial" pitchFamily="34" charset="0"/>
              </a:rPr>
              <a:t> branch office. We pride ourselves in having a talented local team with unique areas of expertise recognized as the best in Vietnam with proven track records. Our main services are: HR consulting, management consulting, recruitment, and outsourcing. Our added services are legal consulting, training and insurance.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accent1">
                  <a:lumMod val="75000"/>
                </a:schemeClr>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1">
                    <a:lumMod val="75000"/>
                  </a:schemeClr>
                </a:solidFill>
                <a:effectLst/>
                <a:latin typeface="+mj-lt"/>
                <a:ea typeface="Times New Roman" pitchFamily="18" charset="0"/>
                <a:cs typeface="Arial" pitchFamily="34" charset="0"/>
              </a:rPr>
              <a:t>Most of our Recruitment Consultants have more than 10 years of working experiences in their respective professions, with experience in recruitment and managing people for , FMCG, supply chain, manufacturing, engineering, IT, Banking, trading, services and others.</a:t>
            </a:r>
            <a:endParaRPr kumimoji="0" lang="en-US" sz="1600" b="0" i="0" u="none" strike="noStrike" cap="none" normalizeH="0" baseline="0" dirty="0" smtClean="0">
              <a:ln>
                <a:noFill/>
              </a:ln>
              <a:solidFill>
                <a:schemeClr val="accent1">
                  <a:lumMod val="75000"/>
                </a:schemeClr>
              </a:solidFill>
              <a:effectLst/>
              <a:latin typeface="+mj-lt"/>
              <a:cs typeface="Arial" pitchFamily="34" charset="0"/>
            </a:endParaRPr>
          </a:p>
        </p:txBody>
      </p:sp>
      <p:sp>
        <p:nvSpPr>
          <p:cNvPr id="6" name="Footer Placeholder 65"/>
          <p:cNvSpPr>
            <a:spLocks noGrp="1"/>
          </p:cNvSpPr>
          <p:nvPr>
            <p:ph type="ftr" sz="quarter" idx="11"/>
          </p:nvPr>
        </p:nvSpPr>
        <p:spPr bwMode="auto">
          <a:xfrm>
            <a:off x="3124200" y="6356350"/>
            <a:ext cx="2895600" cy="365125"/>
          </a:xfrm>
          <a:noFill/>
          <a:ln>
            <a:miter lim="800000"/>
            <a:headEnd/>
            <a:tailEnd/>
          </a:ln>
        </p:spPr>
        <p:txBody>
          <a:bodyPr wrap="square" lIns="91440" tIns="45720" rIns="91440" bIns="45720" numCol="1" anchorCtr="0" compatLnSpc="1">
            <a:prstTxWarp prst="textNoShape">
              <a:avLst/>
            </a:prstTxWarp>
          </a:bodyPr>
          <a:lstStyle/>
          <a:p>
            <a:r>
              <a:rPr lang="en-US" dirty="0" smtClean="0"/>
              <a:t>40HRS</a:t>
            </a:r>
          </a:p>
        </p:txBody>
      </p:sp>
    </p:spTree>
    <p:extLst>
      <p:ext uri="{BB962C8B-B14F-4D97-AF65-F5344CB8AC3E}">
        <p14:creationId xmlns:p14="http://schemas.microsoft.com/office/powerpoint/2010/main" val="557659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Title 1"/>
          <p:cNvSpPr txBox="1">
            <a:spLocks/>
          </p:cNvSpPr>
          <p:nvPr/>
        </p:nvSpPr>
        <p:spPr>
          <a:xfrm>
            <a:off x="3276600" y="304800"/>
            <a:ext cx="4800600" cy="685800"/>
          </a:xfrm>
          <a:prstGeom prst="rect">
            <a:avLst/>
          </a:prstGeom>
        </p:spPr>
        <p:txBody>
          <a:bodyPr vert="horz" lIns="91440" tIns="45720" rIns="91440" bIns="45720" rtlCol="0" anchor="ctr">
            <a:noAutofit/>
          </a:bodyPr>
          <a:lstStyle/>
          <a:p>
            <a:pPr lvl="0" algn="r" eaLnBrk="1" fontAlgn="auto" hangingPunct="1">
              <a:spcAft>
                <a:spcPts val="0"/>
              </a:spcAft>
              <a:defRPr/>
            </a:pPr>
            <a:r>
              <a:rPr lang="en-US" sz="2400" b="1" dirty="0" smtClean="0">
                <a:solidFill>
                  <a:schemeClr val="accent1">
                    <a:lumMod val="75000"/>
                  </a:schemeClr>
                </a:solidFill>
                <a:ea typeface="+mj-ea"/>
                <a:cs typeface="Arial" pitchFamily="34" charset="0"/>
              </a:rPr>
              <a:t>BALANCED APPROACH</a:t>
            </a:r>
            <a:endParaRPr kumimoji="0" lang="en-US" sz="2400" b="0" i="0" u="none" strike="noStrike" kern="1200" cap="none" spc="0" normalizeH="0" baseline="0" noProof="0" dirty="0" smtClean="0">
              <a:ln>
                <a:noFill/>
              </a:ln>
              <a:solidFill>
                <a:schemeClr val="accent1">
                  <a:lumMod val="75000"/>
                </a:schemeClr>
              </a:solidFill>
              <a:uLnTx/>
              <a:uFillTx/>
              <a:ea typeface="+mj-ea"/>
              <a:cs typeface="Arial" pitchFamily="34" charset="0"/>
            </a:endParaRPr>
          </a:p>
        </p:txBody>
      </p:sp>
      <p:pic>
        <p:nvPicPr>
          <p:cNvPr id="1026" name="Picture 2" descr="C:\Documents and Settings\TEMP\Desktop\Balance Approach.png"/>
          <p:cNvPicPr>
            <a:picLocks noChangeAspect="1" noChangeArrowheads="1"/>
          </p:cNvPicPr>
          <p:nvPr/>
        </p:nvPicPr>
        <p:blipFill>
          <a:blip r:embed="rId2" cstate="print"/>
          <a:srcRect/>
          <a:stretch>
            <a:fillRect/>
          </a:stretch>
        </p:blipFill>
        <p:spPr bwMode="auto">
          <a:xfrm>
            <a:off x="1905000" y="1953490"/>
            <a:ext cx="6934200" cy="315190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9" name="Rectangle 2"/>
          <p:cNvSpPr>
            <a:spLocks noChangeArrowheads="1"/>
          </p:cNvSpPr>
          <p:nvPr/>
        </p:nvSpPr>
        <p:spPr bwMode="auto">
          <a:xfrm>
            <a:off x="228600" y="2076213"/>
            <a:ext cx="2664823" cy="1015663"/>
          </a:xfrm>
          <a:prstGeom prst="rect">
            <a:avLst/>
          </a:prstGeom>
          <a:noFill/>
          <a:ln w="9525">
            <a:noFill/>
            <a:miter lim="800000"/>
            <a:headEnd/>
            <a:tailEnd/>
          </a:ln>
        </p:spPr>
        <p:txBody>
          <a:bodyPr wrap="square" anchor="ctr">
            <a:spAutoFit/>
          </a:bodyPr>
          <a:lstStyle/>
          <a:p>
            <a:r>
              <a:rPr lang="en-US" sz="3000" b="1" dirty="0" smtClean="0">
                <a:solidFill>
                  <a:srgbClr val="FF0000"/>
                </a:solidFill>
                <a:latin typeface="+mj-lt"/>
              </a:rPr>
              <a:t>T</a:t>
            </a:r>
            <a:r>
              <a:rPr lang="en-US" sz="3000" b="1" dirty="0" smtClean="0">
                <a:solidFill>
                  <a:schemeClr val="accent1">
                    <a:lumMod val="75000"/>
                  </a:schemeClr>
                </a:solidFill>
                <a:latin typeface="+mj-lt"/>
              </a:rPr>
              <a:t>ogether</a:t>
            </a:r>
            <a:r>
              <a:rPr lang="en-US" sz="3000" b="1" dirty="0">
                <a:solidFill>
                  <a:schemeClr val="accent1">
                    <a:lumMod val="75000"/>
                  </a:schemeClr>
                </a:solidFill>
                <a:latin typeface="+mj-lt"/>
              </a:rPr>
              <a:t/>
            </a:r>
            <a:br>
              <a:rPr lang="en-US" sz="3000" b="1" dirty="0">
                <a:solidFill>
                  <a:schemeClr val="accent1">
                    <a:lumMod val="75000"/>
                  </a:schemeClr>
                </a:solidFill>
                <a:latin typeface="+mj-lt"/>
              </a:rPr>
            </a:br>
            <a:endParaRPr lang="en-US" sz="3000" b="1" dirty="0">
              <a:solidFill>
                <a:schemeClr val="accent1">
                  <a:lumMod val="75000"/>
                </a:schemeClr>
              </a:solidFill>
              <a:latin typeface="+mj-lt"/>
            </a:endParaRPr>
          </a:p>
        </p:txBody>
      </p:sp>
      <p:sp>
        <p:nvSpPr>
          <p:cNvPr id="21" name="Rectangle 4"/>
          <p:cNvSpPr>
            <a:spLocks noChangeArrowheads="1"/>
          </p:cNvSpPr>
          <p:nvPr/>
        </p:nvSpPr>
        <p:spPr bwMode="auto">
          <a:xfrm>
            <a:off x="228600" y="2743200"/>
            <a:ext cx="2664823" cy="553998"/>
          </a:xfrm>
          <a:prstGeom prst="rect">
            <a:avLst/>
          </a:prstGeom>
          <a:noFill/>
          <a:ln w="9525">
            <a:noFill/>
            <a:miter lim="800000"/>
            <a:headEnd/>
            <a:tailEnd/>
          </a:ln>
        </p:spPr>
        <p:txBody>
          <a:bodyPr wrap="square" anchor="ctr">
            <a:spAutoFit/>
          </a:bodyPr>
          <a:lstStyle/>
          <a:p>
            <a:r>
              <a:rPr lang="en-US" sz="3000" b="1" dirty="0" smtClean="0">
                <a:solidFill>
                  <a:srgbClr val="FF0000"/>
                </a:solidFill>
                <a:latin typeface="+mj-lt"/>
              </a:rPr>
              <a:t>E</a:t>
            </a:r>
            <a:r>
              <a:rPr lang="en-US" sz="3000" b="1" dirty="0" smtClean="0">
                <a:solidFill>
                  <a:schemeClr val="accent1">
                    <a:lumMod val="75000"/>
                  </a:schemeClr>
                </a:solidFill>
                <a:latin typeface="+mj-lt"/>
              </a:rPr>
              <a:t>ach</a:t>
            </a:r>
            <a:endParaRPr lang="en-US" sz="3000" b="1" dirty="0">
              <a:solidFill>
                <a:schemeClr val="accent1">
                  <a:lumMod val="75000"/>
                </a:schemeClr>
              </a:solidFill>
              <a:latin typeface="+mj-lt"/>
            </a:endParaRPr>
          </a:p>
        </p:txBody>
      </p:sp>
      <p:sp>
        <p:nvSpPr>
          <p:cNvPr id="22" name="Rectangle 5"/>
          <p:cNvSpPr>
            <a:spLocks noChangeArrowheads="1"/>
          </p:cNvSpPr>
          <p:nvPr/>
        </p:nvSpPr>
        <p:spPr bwMode="auto">
          <a:xfrm>
            <a:off x="228600" y="3429000"/>
            <a:ext cx="2664823" cy="553998"/>
          </a:xfrm>
          <a:prstGeom prst="rect">
            <a:avLst/>
          </a:prstGeom>
          <a:noFill/>
          <a:ln w="9525">
            <a:noFill/>
            <a:miter lim="800000"/>
            <a:headEnd/>
            <a:tailEnd/>
          </a:ln>
        </p:spPr>
        <p:txBody>
          <a:bodyPr wrap="square" anchor="ctr">
            <a:spAutoFit/>
          </a:bodyPr>
          <a:lstStyle/>
          <a:p>
            <a:r>
              <a:rPr lang="en-US" sz="3000" b="1" dirty="0" smtClean="0">
                <a:solidFill>
                  <a:srgbClr val="FF0000"/>
                </a:solidFill>
                <a:latin typeface="+mj-lt"/>
              </a:rPr>
              <a:t>A</a:t>
            </a:r>
            <a:r>
              <a:rPr lang="en-US" sz="3000" b="1" dirty="0" smtClean="0">
                <a:solidFill>
                  <a:schemeClr val="accent1">
                    <a:lumMod val="75000"/>
                  </a:schemeClr>
                </a:solidFill>
                <a:latin typeface="+mj-lt"/>
              </a:rPr>
              <a:t>chieve</a:t>
            </a:r>
            <a:endParaRPr lang="en-US" sz="3000" b="1" dirty="0">
              <a:solidFill>
                <a:schemeClr val="accent1">
                  <a:lumMod val="75000"/>
                </a:schemeClr>
              </a:solidFill>
              <a:latin typeface="+mj-lt"/>
            </a:endParaRPr>
          </a:p>
        </p:txBody>
      </p:sp>
      <p:sp>
        <p:nvSpPr>
          <p:cNvPr id="23" name="Rectangle 6"/>
          <p:cNvSpPr>
            <a:spLocks noChangeArrowheads="1"/>
          </p:cNvSpPr>
          <p:nvPr/>
        </p:nvSpPr>
        <p:spPr bwMode="auto">
          <a:xfrm>
            <a:off x="228600" y="4191000"/>
            <a:ext cx="2664823" cy="553998"/>
          </a:xfrm>
          <a:prstGeom prst="rect">
            <a:avLst/>
          </a:prstGeom>
          <a:noFill/>
          <a:ln w="9525">
            <a:noFill/>
            <a:miter lim="800000"/>
            <a:headEnd/>
            <a:tailEnd/>
          </a:ln>
        </p:spPr>
        <p:txBody>
          <a:bodyPr wrap="square" anchor="ctr">
            <a:spAutoFit/>
          </a:bodyPr>
          <a:lstStyle/>
          <a:p>
            <a:r>
              <a:rPr lang="en-US" sz="3000" b="1" dirty="0" smtClean="0">
                <a:solidFill>
                  <a:srgbClr val="FF0000"/>
                </a:solidFill>
                <a:latin typeface="+mj-lt"/>
              </a:rPr>
              <a:t>M</a:t>
            </a:r>
            <a:r>
              <a:rPr lang="en-US" sz="3000" b="1" dirty="0" smtClean="0">
                <a:solidFill>
                  <a:schemeClr val="accent1">
                    <a:lumMod val="75000"/>
                  </a:schemeClr>
                </a:solidFill>
                <a:latin typeface="+mj-lt"/>
              </a:rPr>
              <a:t>ore</a:t>
            </a:r>
            <a:endParaRPr lang="en-US" sz="3000" b="1" dirty="0">
              <a:solidFill>
                <a:schemeClr val="accent1">
                  <a:lumMod val="75000"/>
                </a:schemeClr>
              </a:solidFill>
              <a:latin typeface="+mj-lt"/>
            </a:endParaRPr>
          </a:p>
        </p:txBody>
      </p:sp>
      <p:sp>
        <p:nvSpPr>
          <p:cNvPr id="8" name="Footer Placeholder 65"/>
          <p:cNvSpPr>
            <a:spLocks noGrp="1"/>
          </p:cNvSpPr>
          <p:nvPr>
            <p:ph type="ftr" sz="quarter" idx="11"/>
          </p:nvPr>
        </p:nvSpPr>
        <p:spPr bwMode="auto">
          <a:xfrm>
            <a:off x="3124200" y="6356350"/>
            <a:ext cx="2895600" cy="365125"/>
          </a:xfrm>
          <a:noFill/>
          <a:ln>
            <a:miter lim="800000"/>
            <a:headEnd/>
            <a:tailEnd/>
          </a:ln>
        </p:spPr>
        <p:txBody>
          <a:bodyPr wrap="square" lIns="91440" tIns="45720" rIns="91440" bIns="45720" numCol="1" anchorCtr="0" compatLnSpc="1">
            <a:prstTxWarp prst="textNoShape">
              <a:avLst/>
            </a:prstTxWarp>
          </a:bodyPr>
          <a:lstStyle/>
          <a:p>
            <a:r>
              <a:rPr lang="en-US" dirty="0" smtClean="0"/>
              <a:t>40HRS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Title 1"/>
          <p:cNvSpPr txBox="1">
            <a:spLocks/>
          </p:cNvSpPr>
          <p:nvPr/>
        </p:nvSpPr>
        <p:spPr>
          <a:xfrm>
            <a:off x="3429000" y="304800"/>
            <a:ext cx="5715000" cy="685800"/>
          </a:xfrm>
          <a:prstGeom prst="rect">
            <a:avLst/>
          </a:prstGeom>
        </p:spPr>
        <p:txBody>
          <a:bodyPr vert="horz" lIns="91440" tIns="45720" rIns="91440" bIns="45720" rtlCol="0" anchor="ctr">
            <a:noAutofit/>
          </a:bodyPr>
          <a:lstStyle/>
          <a:p>
            <a:pPr algn="ctr"/>
            <a:r>
              <a:rPr lang="en-US" sz="2400" b="1" dirty="0" smtClean="0">
                <a:solidFill>
                  <a:schemeClr val="accent1">
                    <a:lumMod val="75000"/>
                  </a:schemeClr>
                </a:solidFill>
                <a:cs typeface="Arial" pitchFamily="34" charset="0"/>
              </a:rPr>
              <a:t>OUR TEAM</a:t>
            </a:r>
            <a:endParaRPr lang="en-US" sz="2400" b="1" dirty="0">
              <a:solidFill>
                <a:schemeClr val="accent1">
                  <a:lumMod val="75000"/>
                </a:schemeClr>
              </a:solidFill>
              <a:cs typeface="Arial" pitchFamily="34" charset="0"/>
            </a:endParaRPr>
          </a:p>
        </p:txBody>
      </p:sp>
      <p:sp>
        <p:nvSpPr>
          <p:cNvPr id="7" name="Content Placeholder 2"/>
          <p:cNvSpPr txBox="1">
            <a:spLocks/>
          </p:cNvSpPr>
          <p:nvPr/>
        </p:nvSpPr>
        <p:spPr>
          <a:xfrm>
            <a:off x="457200" y="1600201"/>
            <a:ext cx="3886200" cy="2819400"/>
          </a:xfrm>
          <a:prstGeom prst="rect">
            <a:avLst/>
          </a:prstGeom>
        </p:spPr>
        <p:txBody>
          <a:bodyPr/>
          <a:lstStyle/>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endParaRPr kumimoji="0" lang="en-US" sz="3000" b="1" i="0" u="none" strike="noStrike" kern="1200" cap="none" spc="0" normalizeH="0" baseline="0" noProof="0" dirty="0">
              <a:ln>
                <a:noFill/>
              </a:ln>
              <a:solidFill>
                <a:schemeClr val="tx1"/>
              </a:solidFill>
              <a:effectLst/>
              <a:uLnTx/>
              <a:uFillTx/>
              <a:latin typeface="+mj-lt"/>
              <a:ea typeface="+mn-ea"/>
              <a:cs typeface="Arial" pitchFamily="34" charset="0"/>
            </a:endParaRPr>
          </a:p>
        </p:txBody>
      </p:sp>
      <p:sp>
        <p:nvSpPr>
          <p:cNvPr id="10" name="Rectangle 2"/>
          <p:cNvSpPr>
            <a:spLocks noChangeArrowheads="1"/>
          </p:cNvSpPr>
          <p:nvPr/>
        </p:nvSpPr>
        <p:spPr bwMode="auto">
          <a:xfrm>
            <a:off x="3733800" y="1447800"/>
            <a:ext cx="5257800" cy="4832092"/>
          </a:xfrm>
          <a:prstGeom prst="rect">
            <a:avLst/>
          </a:prstGeom>
          <a:noFill/>
          <a:ln w="9525">
            <a:noFill/>
            <a:miter lim="800000"/>
            <a:headEnd/>
            <a:tailEnd/>
          </a:ln>
        </p:spPr>
        <p:txBody>
          <a:bodyPr wrap="square">
            <a:spAutoFit/>
          </a:bodyPr>
          <a:lstStyle/>
          <a:p>
            <a:pPr algn="just"/>
            <a:r>
              <a:rPr lang="en-US" sz="2200" b="1" dirty="0">
                <a:solidFill>
                  <a:schemeClr val="accent1">
                    <a:lumMod val="75000"/>
                  </a:schemeClr>
                </a:solidFill>
                <a:latin typeface="+mj-lt"/>
              </a:rPr>
              <a:t>Our Management team has over 20 years working experience </a:t>
            </a:r>
            <a:r>
              <a:rPr lang="en-US" sz="2200" b="1" dirty="0" smtClean="0">
                <a:solidFill>
                  <a:schemeClr val="accent1">
                    <a:lumMod val="75000"/>
                  </a:schemeClr>
                </a:solidFill>
                <a:latin typeface="+mj-lt"/>
              </a:rPr>
              <a:t>in a </a:t>
            </a:r>
            <a:r>
              <a:rPr lang="en-US" sz="2200" b="1" dirty="0">
                <a:solidFill>
                  <a:schemeClr val="accent1">
                    <a:lumMod val="75000"/>
                  </a:schemeClr>
                </a:solidFill>
                <a:latin typeface="+mj-lt"/>
              </a:rPr>
              <a:t>broad range of industries. And, most especially, they are premier in recruiting &amp; HR consulting in a wide range of local &amp; multinational companies.</a:t>
            </a:r>
          </a:p>
          <a:p>
            <a:pPr algn="just"/>
            <a:endParaRPr lang="en-US" sz="2200" b="1" dirty="0" smtClean="0">
              <a:solidFill>
                <a:schemeClr val="accent1">
                  <a:lumMod val="75000"/>
                </a:schemeClr>
              </a:solidFill>
              <a:latin typeface="+mj-lt"/>
            </a:endParaRPr>
          </a:p>
          <a:p>
            <a:pPr algn="just"/>
            <a:r>
              <a:rPr lang="en-US" sz="2200" b="1" dirty="0" smtClean="0">
                <a:solidFill>
                  <a:schemeClr val="accent1">
                    <a:lumMod val="75000"/>
                  </a:schemeClr>
                </a:solidFill>
                <a:latin typeface="+mj-lt"/>
              </a:rPr>
              <a:t>Most </a:t>
            </a:r>
            <a:r>
              <a:rPr lang="en-US" sz="2200" b="1" dirty="0">
                <a:solidFill>
                  <a:schemeClr val="accent1">
                    <a:lumMod val="75000"/>
                  </a:schemeClr>
                </a:solidFill>
                <a:latin typeface="+mj-lt"/>
              </a:rPr>
              <a:t>of our Recruitment Consultants have more than 10 years of working experience in their respective professions with particular skill in recruiting and managing people.</a:t>
            </a:r>
          </a:p>
          <a:p>
            <a:pPr algn="just"/>
            <a:endParaRPr lang="en-US" sz="2200" b="1" dirty="0">
              <a:solidFill>
                <a:schemeClr val="accent1">
                  <a:lumMod val="75000"/>
                </a:schemeClr>
              </a:solidFill>
              <a:latin typeface="+mj-lt"/>
            </a:endParaRPr>
          </a:p>
          <a:p>
            <a:pPr algn="just"/>
            <a:r>
              <a:rPr lang="en-US" sz="2200" b="1" dirty="0">
                <a:solidFill>
                  <a:schemeClr val="accent1">
                    <a:lumMod val="75000"/>
                  </a:schemeClr>
                </a:solidFill>
                <a:latin typeface="+mj-lt"/>
              </a:rPr>
              <a:t>Our people are the best</a:t>
            </a:r>
            <a:r>
              <a:rPr lang="en-US" sz="2200" b="1" dirty="0" smtClean="0">
                <a:solidFill>
                  <a:schemeClr val="accent1">
                    <a:lumMod val="75000"/>
                  </a:schemeClr>
                </a:solidFill>
                <a:latin typeface="+mj-lt"/>
              </a:rPr>
              <a:t>!</a:t>
            </a:r>
            <a:endParaRPr lang="en-US" sz="2200" b="1" dirty="0">
              <a:solidFill>
                <a:schemeClr val="accent1">
                  <a:lumMod val="75000"/>
                </a:schemeClr>
              </a:solidFill>
              <a:latin typeface="+mj-lt"/>
            </a:endParaRPr>
          </a:p>
        </p:txBody>
      </p:sp>
      <p:pic>
        <p:nvPicPr>
          <p:cNvPr id="1026" name="Picture 2" descr="D:\IT Support\Photos\HCM Branch\IMG_0667.JPG"/>
          <p:cNvPicPr>
            <a:picLocks noChangeAspect="1" noChangeArrowheads="1"/>
          </p:cNvPicPr>
          <p:nvPr/>
        </p:nvPicPr>
        <p:blipFill>
          <a:blip r:embed="rId2" cstate="print"/>
          <a:srcRect/>
          <a:stretch>
            <a:fillRect/>
          </a:stretch>
        </p:blipFill>
        <p:spPr bwMode="auto">
          <a:xfrm rot="21383130">
            <a:off x="314712" y="1705494"/>
            <a:ext cx="3127868" cy="20852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Footer Placeholder 65"/>
          <p:cNvSpPr>
            <a:spLocks noGrp="1"/>
          </p:cNvSpPr>
          <p:nvPr>
            <p:ph type="ftr" sz="quarter" idx="11"/>
          </p:nvPr>
        </p:nvSpPr>
        <p:spPr bwMode="auto">
          <a:xfrm>
            <a:off x="3124200" y="6356350"/>
            <a:ext cx="2895600" cy="365125"/>
          </a:xfrm>
          <a:noFill/>
          <a:ln>
            <a:miter lim="800000"/>
            <a:headEnd/>
            <a:tailEnd/>
          </a:ln>
        </p:spPr>
        <p:txBody>
          <a:bodyPr wrap="square" lIns="91440" tIns="45720" rIns="91440" bIns="45720" numCol="1" anchorCtr="0" compatLnSpc="1">
            <a:prstTxWarp prst="textNoShape">
              <a:avLst/>
            </a:prstTxWarp>
          </a:bodyPr>
          <a:lstStyle/>
          <a:p>
            <a:r>
              <a:rPr lang="en-US" dirty="0" smtClean="0"/>
              <a:t>40HRS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Title 1"/>
          <p:cNvSpPr txBox="1">
            <a:spLocks/>
          </p:cNvSpPr>
          <p:nvPr/>
        </p:nvSpPr>
        <p:spPr>
          <a:xfrm>
            <a:off x="4419600" y="304800"/>
            <a:ext cx="2743200" cy="6858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accent1">
                    <a:lumMod val="75000"/>
                  </a:schemeClr>
                </a:solidFill>
                <a:uLnTx/>
                <a:uFillTx/>
                <a:ea typeface="+mj-ea"/>
                <a:cs typeface="Arial" pitchFamily="34" charset="0"/>
              </a:rPr>
              <a:t>CORE VALUE</a:t>
            </a:r>
            <a:r>
              <a:rPr kumimoji="0" lang="en-US" sz="2400" b="0" i="0" u="none" strike="noStrike" kern="1200" cap="none" spc="0" normalizeH="0" baseline="0" noProof="0" dirty="0" smtClean="0">
                <a:ln>
                  <a:noFill/>
                </a:ln>
                <a:solidFill>
                  <a:schemeClr val="accent1">
                    <a:lumMod val="75000"/>
                  </a:schemeClr>
                </a:solidFill>
                <a:uLnTx/>
                <a:uFillTx/>
                <a:ea typeface="+mj-ea"/>
                <a:cs typeface="Arial" pitchFamily="34" charset="0"/>
              </a:rPr>
              <a:t> </a:t>
            </a:r>
          </a:p>
        </p:txBody>
      </p:sp>
      <p:sp>
        <p:nvSpPr>
          <p:cNvPr id="11" name="Rounded Rectangle 10"/>
          <p:cNvSpPr/>
          <p:nvPr/>
        </p:nvSpPr>
        <p:spPr>
          <a:xfrm>
            <a:off x="2743200" y="1752600"/>
            <a:ext cx="5715000" cy="609600"/>
          </a:xfrm>
          <a:prstGeom prst="roundRect">
            <a:avLst/>
          </a:prstGeom>
          <a:ln/>
        </p:spPr>
        <p:style>
          <a:lnRef idx="3">
            <a:schemeClr val="lt1"/>
          </a:lnRef>
          <a:fillRef idx="1">
            <a:schemeClr val="accent2"/>
          </a:fillRef>
          <a:effectRef idx="1">
            <a:schemeClr val="accent2"/>
          </a:effectRef>
          <a:fontRef idx="minor">
            <a:schemeClr val="lt1"/>
          </a:fontRef>
        </p:style>
        <p:txBody>
          <a:bodyPr anchor="ctr"/>
          <a:lstStyle/>
          <a:p>
            <a:pPr algn="ctr">
              <a:defRPr/>
            </a:pPr>
            <a:r>
              <a:rPr lang="en-US" altLang="zh-TW"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THE POWER OF RESULTS</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12" name="Rounded Rectangle 11"/>
          <p:cNvSpPr/>
          <p:nvPr/>
        </p:nvSpPr>
        <p:spPr>
          <a:xfrm>
            <a:off x="838200" y="1447800"/>
            <a:ext cx="2209800" cy="533400"/>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US" sz="2600" b="1" dirty="0">
                <a:latin typeface="+mj-lt"/>
              </a:rPr>
              <a:t>SLOGAN</a:t>
            </a:r>
          </a:p>
        </p:txBody>
      </p:sp>
      <p:sp>
        <p:nvSpPr>
          <p:cNvPr id="13" name="Rectangle 12"/>
          <p:cNvSpPr/>
          <p:nvPr/>
        </p:nvSpPr>
        <p:spPr>
          <a:xfrm>
            <a:off x="838200" y="2590800"/>
            <a:ext cx="8229600" cy="3554819"/>
          </a:xfrm>
          <a:prstGeom prst="rect">
            <a:avLst/>
          </a:prstGeom>
        </p:spPr>
        <p:txBody>
          <a:bodyPr wrap="square">
            <a:spAutoFit/>
          </a:bodyPr>
          <a:lstStyle/>
          <a:p>
            <a:pPr>
              <a:lnSpc>
                <a:spcPct val="150000"/>
              </a:lnSpc>
              <a:tabLst>
                <a:tab pos="257175" algn="l"/>
                <a:tab pos="1143000" algn="l"/>
              </a:tabLst>
            </a:pPr>
            <a:r>
              <a:rPr lang="en-US" altLang="zh-TW" sz="3000" b="1" dirty="0" smtClean="0">
                <a:solidFill>
                  <a:srgbClr val="FF0000"/>
                </a:solidFill>
                <a:latin typeface="+mj-lt"/>
                <a:cs typeface="Arial" pitchFamily="34" charset="0"/>
              </a:rPr>
              <a:t>4</a:t>
            </a:r>
            <a:r>
              <a:rPr lang="en-US" altLang="zh-TW" sz="2400" b="1" dirty="0" smtClean="0">
                <a:solidFill>
                  <a:schemeClr val="accent1">
                    <a:lumMod val="75000"/>
                  </a:schemeClr>
                </a:solidFill>
                <a:latin typeface="+mj-lt"/>
                <a:cs typeface="Arial" pitchFamily="34" charset="0"/>
              </a:rPr>
              <a:t> weeks maximum to find out suitable candidates for clients</a:t>
            </a:r>
            <a:r>
              <a:rPr lang="en-US" altLang="zh-TW" sz="2400" b="1" dirty="0" smtClean="0">
                <a:solidFill>
                  <a:schemeClr val="accent1">
                    <a:lumMod val="75000"/>
                  </a:schemeClr>
                </a:solidFill>
                <a:latin typeface="+mj-lt"/>
                <a:cs typeface="Times New Roman" pitchFamily="18" charset="0"/>
              </a:rPr>
              <a:t>.</a:t>
            </a:r>
          </a:p>
          <a:p>
            <a:pPr>
              <a:lnSpc>
                <a:spcPct val="150000"/>
              </a:lnSpc>
              <a:tabLst>
                <a:tab pos="257175" algn="l"/>
                <a:tab pos="1143000" algn="l"/>
              </a:tabLst>
            </a:pPr>
            <a:r>
              <a:rPr lang="en-US" altLang="zh-TW" sz="3000" b="1" dirty="0" smtClean="0">
                <a:solidFill>
                  <a:srgbClr val="FF0000"/>
                </a:solidFill>
                <a:latin typeface="+mj-lt"/>
              </a:rPr>
              <a:t>0</a:t>
            </a:r>
            <a:r>
              <a:rPr lang="en-US" altLang="zh-TW" sz="2400" b="1" dirty="0" smtClean="0">
                <a:solidFill>
                  <a:schemeClr val="accent1">
                    <a:lumMod val="75000"/>
                  </a:schemeClr>
                </a:solidFill>
                <a:latin typeface="+mj-lt"/>
              </a:rPr>
              <a:t> complaint from clients &amp; candidates about our services.</a:t>
            </a:r>
          </a:p>
          <a:p>
            <a:pPr>
              <a:lnSpc>
                <a:spcPct val="150000"/>
              </a:lnSpc>
              <a:tabLst>
                <a:tab pos="257175" algn="l"/>
                <a:tab pos="1143000" algn="l"/>
              </a:tabLst>
            </a:pPr>
            <a:r>
              <a:rPr lang="en-US" altLang="zh-TW" sz="3000" b="1" dirty="0" smtClean="0">
                <a:solidFill>
                  <a:srgbClr val="FF0000"/>
                </a:solidFill>
                <a:latin typeface="+mj-lt"/>
              </a:rPr>
              <a:t>H</a:t>
            </a:r>
            <a:r>
              <a:rPr lang="en-US" altLang="zh-TW" sz="2400" b="1" dirty="0" smtClean="0">
                <a:solidFill>
                  <a:schemeClr val="accent1">
                    <a:lumMod val="75000"/>
                  </a:schemeClr>
                </a:solidFill>
                <a:latin typeface="+mj-lt"/>
              </a:rPr>
              <a:t> </a:t>
            </a:r>
            <a:r>
              <a:rPr lang="en-US" altLang="zh-TW" sz="2400" b="1" dirty="0" err="1" smtClean="0">
                <a:solidFill>
                  <a:schemeClr val="accent1">
                    <a:lumMod val="75000"/>
                  </a:schemeClr>
                </a:solidFill>
                <a:latin typeface="+mj-lt"/>
              </a:rPr>
              <a:t>onor</a:t>
            </a:r>
            <a:r>
              <a:rPr lang="en-US" altLang="zh-TW" sz="2400" b="1" dirty="0" smtClean="0">
                <a:solidFill>
                  <a:schemeClr val="accent1">
                    <a:lumMod val="75000"/>
                  </a:schemeClr>
                </a:solidFill>
                <a:latin typeface="+mj-lt"/>
              </a:rPr>
              <a:t> to serve clients &amp; candidates at any times. </a:t>
            </a:r>
          </a:p>
          <a:p>
            <a:pPr>
              <a:lnSpc>
                <a:spcPct val="150000"/>
              </a:lnSpc>
              <a:tabLst>
                <a:tab pos="257175" algn="l"/>
                <a:tab pos="1143000" algn="l"/>
              </a:tabLst>
            </a:pPr>
            <a:r>
              <a:rPr lang="en-US" altLang="zh-TW" sz="3000" b="1" dirty="0" smtClean="0">
                <a:solidFill>
                  <a:srgbClr val="FF0000"/>
                </a:solidFill>
                <a:latin typeface="+mj-lt"/>
              </a:rPr>
              <a:t>R</a:t>
            </a:r>
            <a:r>
              <a:rPr lang="en-US" altLang="zh-TW" sz="2400" b="1" dirty="0" smtClean="0">
                <a:solidFill>
                  <a:schemeClr val="accent1">
                    <a:lumMod val="75000"/>
                  </a:schemeClr>
                </a:solidFill>
                <a:latin typeface="+mj-lt"/>
              </a:rPr>
              <a:t> </a:t>
            </a:r>
            <a:r>
              <a:rPr lang="en-US" altLang="zh-TW" sz="2400" b="1" dirty="0" err="1" smtClean="0">
                <a:solidFill>
                  <a:schemeClr val="accent1">
                    <a:lumMod val="75000"/>
                  </a:schemeClr>
                </a:solidFill>
                <a:latin typeface="+mj-lt"/>
              </a:rPr>
              <a:t>ights</a:t>
            </a:r>
            <a:r>
              <a:rPr lang="en-US" altLang="zh-TW" sz="2400" b="1" dirty="0" smtClean="0">
                <a:solidFill>
                  <a:schemeClr val="accent1">
                    <a:lumMod val="75000"/>
                  </a:schemeClr>
                </a:solidFill>
                <a:latin typeface="+mj-lt"/>
              </a:rPr>
              <a:t> of clients &amp; candidates are highly respected.</a:t>
            </a:r>
          </a:p>
          <a:p>
            <a:pPr>
              <a:lnSpc>
                <a:spcPct val="150000"/>
              </a:lnSpc>
              <a:tabLst>
                <a:tab pos="257175" algn="l"/>
                <a:tab pos="1143000" algn="l"/>
              </a:tabLst>
            </a:pPr>
            <a:r>
              <a:rPr lang="en-US" altLang="zh-TW" sz="3000" b="1" dirty="0" smtClean="0">
                <a:solidFill>
                  <a:srgbClr val="FF0000"/>
                </a:solidFill>
                <a:latin typeface="+mj-lt"/>
              </a:rPr>
              <a:t>S </a:t>
            </a:r>
            <a:r>
              <a:rPr lang="en-US" altLang="zh-TW" sz="2400" b="1" dirty="0" err="1" smtClean="0">
                <a:solidFill>
                  <a:schemeClr val="accent1">
                    <a:lumMod val="75000"/>
                  </a:schemeClr>
                </a:solidFill>
                <a:latin typeface="+mj-lt"/>
              </a:rPr>
              <a:t>ave</a:t>
            </a:r>
            <a:r>
              <a:rPr lang="en-US" altLang="zh-TW" sz="2400" b="1" dirty="0" smtClean="0">
                <a:solidFill>
                  <a:schemeClr val="accent1">
                    <a:lumMod val="75000"/>
                  </a:schemeClr>
                </a:solidFill>
                <a:latin typeface="+mj-lt"/>
              </a:rPr>
              <a:t> time &amp; money while working with 40hrs.</a:t>
            </a:r>
            <a:endParaRPr lang="en-US" altLang="zh-TW" sz="2400" b="1" dirty="0">
              <a:solidFill>
                <a:schemeClr val="accent1">
                  <a:lumMod val="75000"/>
                </a:schemeClr>
              </a:solidFill>
              <a:latin typeface="+mj-lt"/>
            </a:endParaRPr>
          </a:p>
        </p:txBody>
      </p:sp>
      <p:sp>
        <p:nvSpPr>
          <p:cNvPr id="6" name="Footer Placeholder 65"/>
          <p:cNvSpPr>
            <a:spLocks noGrp="1"/>
          </p:cNvSpPr>
          <p:nvPr>
            <p:ph type="ftr" sz="quarter" idx="11"/>
          </p:nvPr>
        </p:nvSpPr>
        <p:spPr bwMode="auto">
          <a:xfrm>
            <a:off x="3124200" y="6356350"/>
            <a:ext cx="2895600" cy="365125"/>
          </a:xfrm>
          <a:noFill/>
          <a:ln>
            <a:miter lim="800000"/>
            <a:headEnd/>
            <a:tailEnd/>
          </a:ln>
        </p:spPr>
        <p:txBody>
          <a:bodyPr wrap="square" lIns="91440" tIns="45720" rIns="91440" bIns="45720" numCol="1" anchorCtr="0" compatLnSpc="1">
            <a:prstTxWarp prst="textNoShape">
              <a:avLst/>
            </a:prstTxWarp>
          </a:bodyPr>
          <a:lstStyle/>
          <a:p>
            <a:r>
              <a:rPr lang="en-US" dirty="0" smtClean="0"/>
              <a:t>40HRS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Title 1"/>
          <p:cNvSpPr txBox="1">
            <a:spLocks/>
          </p:cNvSpPr>
          <p:nvPr/>
        </p:nvSpPr>
        <p:spPr>
          <a:xfrm>
            <a:off x="3429000" y="304800"/>
            <a:ext cx="5715000" cy="685800"/>
          </a:xfrm>
          <a:prstGeom prst="rect">
            <a:avLst/>
          </a:prstGeom>
        </p:spPr>
        <p:txBody>
          <a:bodyPr vert="horz" lIns="91440" tIns="45720" rIns="91440" bIns="45720" rtlCol="0" anchor="ctr">
            <a:noAutofit/>
          </a:bodyPr>
          <a:lstStyle/>
          <a:p>
            <a:r>
              <a:rPr lang="en-US" sz="2400" b="1" dirty="0" smtClean="0">
                <a:solidFill>
                  <a:schemeClr val="accent1">
                    <a:lumMod val="75000"/>
                  </a:schemeClr>
                </a:solidFill>
                <a:cs typeface="Arial" pitchFamily="34" charset="0"/>
              </a:rPr>
              <a:t>40HRS’ BUSINESS SERVICES</a:t>
            </a:r>
            <a:endParaRPr lang="en-US" sz="2400" b="1" dirty="0">
              <a:solidFill>
                <a:schemeClr val="accent1">
                  <a:lumMod val="75000"/>
                </a:schemeClr>
              </a:solidFill>
              <a:cs typeface="Arial" pitchFamily="34" charset="0"/>
            </a:endParaRPr>
          </a:p>
        </p:txBody>
      </p:sp>
      <p:graphicFrame>
        <p:nvGraphicFramePr>
          <p:cNvPr id="7" name="Diagram 6"/>
          <p:cNvGraphicFramePr/>
          <p:nvPr>
            <p:extLst>
              <p:ext uri="{D42A27DB-BD31-4B8C-83A1-F6EECF244321}">
                <p14:modId xmlns:p14="http://schemas.microsoft.com/office/powerpoint/2010/main" val="1059446832"/>
              </p:ext>
            </p:extLst>
          </p:nvPr>
        </p:nvGraphicFramePr>
        <p:xfrm>
          <a:off x="0" y="1143000"/>
          <a:ext cx="88392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65"/>
          <p:cNvSpPr>
            <a:spLocks noGrp="1"/>
          </p:cNvSpPr>
          <p:nvPr>
            <p:ph type="ftr" sz="quarter" idx="11"/>
          </p:nvPr>
        </p:nvSpPr>
        <p:spPr bwMode="auto">
          <a:xfrm>
            <a:off x="3124200" y="6356350"/>
            <a:ext cx="2895600" cy="365125"/>
          </a:xfrm>
          <a:noFill/>
          <a:ln>
            <a:miter lim="800000"/>
            <a:headEnd/>
            <a:tailEnd/>
          </a:ln>
        </p:spPr>
        <p:txBody>
          <a:bodyPr wrap="square" lIns="91440" tIns="45720" rIns="91440" bIns="45720" numCol="1" anchorCtr="0" compatLnSpc="1">
            <a:prstTxWarp prst="textNoShape">
              <a:avLst/>
            </a:prstTxWarp>
          </a:bodyPr>
          <a:lstStyle/>
          <a:p>
            <a:r>
              <a:rPr lang="en-US" dirty="0" smtClean="0"/>
              <a:t>40HRS</a:t>
            </a:r>
          </a:p>
        </p:txBody>
      </p:sp>
      <p:pic>
        <p:nvPicPr>
          <p:cNvPr id="2" name="Picture 1"/>
          <p:cNvPicPr>
            <a:picLocks noChangeAspect="1"/>
          </p:cNvPicPr>
          <p:nvPr/>
        </p:nvPicPr>
        <p:blipFill>
          <a:blip r:embed="rId7"/>
          <a:stretch>
            <a:fillRect/>
          </a:stretch>
        </p:blipFill>
        <p:spPr>
          <a:xfrm>
            <a:off x="152400" y="1219200"/>
            <a:ext cx="8839200" cy="511492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Title 1"/>
          <p:cNvSpPr txBox="1">
            <a:spLocks/>
          </p:cNvSpPr>
          <p:nvPr/>
        </p:nvSpPr>
        <p:spPr>
          <a:xfrm>
            <a:off x="3657600" y="304800"/>
            <a:ext cx="4953000" cy="685800"/>
          </a:xfrm>
          <a:prstGeom prst="rect">
            <a:avLst/>
          </a:prstGeom>
        </p:spPr>
        <p:txBody>
          <a:bodyPr vert="horz" lIns="91440" tIns="45720" rIns="91440" bIns="45720" rtlCol="0" anchor="ctr">
            <a:noAutofit/>
          </a:bodyPr>
          <a:lstStyle/>
          <a:p>
            <a:r>
              <a:rPr lang="en-US" sz="2400" b="1" dirty="0" smtClean="0">
                <a:solidFill>
                  <a:schemeClr val="accent1">
                    <a:lumMod val="75000"/>
                  </a:schemeClr>
                </a:solidFill>
                <a:cs typeface="Arial" pitchFamily="34" charset="0"/>
              </a:rPr>
              <a:t>40HRS’ ADDED SERVICES</a:t>
            </a:r>
            <a:endParaRPr lang="en-US" sz="2400" b="1" dirty="0">
              <a:solidFill>
                <a:schemeClr val="accent1">
                  <a:lumMod val="75000"/>
                </a:schemeClr>
              </a:solidFill>
              <a:cs typeface="Arial" pitchFamily="34" charset="0"/>
            </a:endParaRPr>
          </a:p>
        </p:txBody>
      </p:sp>
      <p:sp>
        <p:nvSpPr>
          <p:cNvPr id="7" name="Content Placeholder 2"/>
          <p:cNvSpPr txBox="1">
            <a:spLocks/>
          </p:cNvSpPr>
          <p:nvPr/>
        </p:nvSpPr>
        <p:spPr>
          <a:xfrm>
            <a:off x="457200" y="1600201"/>
            <a:ext cx="3886200" cy="2819400"/>
          </a:xfrm>
          <a:prstGeom prst="rect">
            <a:avLst/>
          </a:prstGeom>
        </p:spPr>
        <p:txBody>
          <a:bodyPr/>
          <a:lstStyle/>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endParaRPr kumimoji="0" lang="en-US" sz="3000" b="1" i="0" u="none" strike="noStrike" kern="1200" cap="none" spc="0" normalizeH="0" baseline="0" noProof="0" dirty="0">
              <a:ln>
                <a:noFill/>
              </a:ln>
              <a:solidFill>
                <a:schemeClr val="tx1"/>
              </a:solidFill>
              <a:effectLst/>
              <a:uLnTx/>
              <a:uFillTx/>
              <a:latin typeface="+mj-lt"/>
              <a:ea typeface="+mn-ea"/>
              <a:cs typeface="Arial" pitchFamily="34" charset="0"/>
            </a:endParaRPr>
          </a:p>
        </p:txBody>
      </p:sp>
      <p:sp>
        <p:nvSpPr>
          <p:cNvPr id="5" name="Footer Placeholder 65"/>
          <p:cNvSpPr>
            <a:spLocks noGrp="1"/>
          </p:cNvSpPr>
          <p:nvPr>
            <p:ph type="ftr" sz="quarter" idx="11"/>
          </p:nvPr>
        </p:nvSpPr>
        <p:spPr bwMode="auto">
          <a:xfrm>
            <a:off x="3124200" y="6356350"/>
            <a:ext cx="2895600" cy="365125"/>
          </a:xfrm>
          <a:noFill/>
          <a:ln>
            <a:miter lim="800000"/>
            <a:headEnd/>
            <a:tailEnd/>
          </a:ln>
        </p:spPr>
        <p:txBody>
          <a:bodyPr wrap="square" lIns="91440" tIns="45720" rIns="91440" bIns="45720" numCol="1" anchorCtr="0" compatLnSpc="1">
            <a:prstTxWarp prst="textNoShape">
              <a:avLst/>
            </a:prstTxWarp>
          </a:bodyPr>
          <a:lstStyle/>
          <a:p>
            <a:r>
              <a:rPr lang="en-US" dirty="0" smtClean="0"/>
              <a:t>40HRS</a:t>
            </a:r>
          </a:p>
        </p:txBody>
      </p:sp>
      <p:pic>
        <p:nvPicPr>
          <p:cNvPr id="2" name="Picture 1"/>
          <p:cNvPicPr>
            <a:picLocks noChangeAspect="1"/>
          </p:cNvPicPr>
          <p:nvPr/>
        </p:nvPicPr>
        <p:blipFill>
          <a:blip r:embed="rId2"/>
          <a:stretch>
            <a:fillRect/>
          </a:stretch>
        </p:blipFill>
        <p:spPr>
          <a:xfrm>
            <a:off x="1633537" y="1500187"/>
            <a:ext cx="5876925" cy="385762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Title 1"/>
          <p:cNvSpPr txBox="1">
            <a:spLocks/>
          </p:cNvSpPr>
          <p:nvPr/>
        </p:nvSpPr>
        <p:spPr>
          <a:xfrm>
            <a:off x="3200400" y="304800"/>
            <a:ext cx="4876800" cy="685800"/>
          </a:xfrm>
          <a:prstGeom prst="rect">
            <a:avLst/>
          </a:prstGeom>
        </p:spPr>
        <p:txBody>
          <a:bodyPr vert="horz" lIns="91440" tIns="45720" rIns="91440" bIns="45720" rtlCol="0" anchor="ctr">
            <a:noAutofit/>
          </a:bodyPr>
          <a:lstStyle/>
          <a:p>
            <a:r>
              <a:rPr lang="en-US" sz="2400" b="1" dirty="0" smtClean="0">
                <a:solidFill>
                  <a:srgbClr val="5F81AA"/>
                </a:solidFill>
                <a:cs typeface="Arial" pitchFamily="34" charset="0"/>
              </a:rPr>
              <a:t>RECRUITMENT  PROCESS</a:t>
            </a:r>
            <a:endParaRPr lang="en-US" sz="2400" b="1" dirty="0">
              <a:solidFill>
                <a:srgbClr val="5F81AA"/>
              </a:solidFill>
              <a:cs typeface="Arial" pitchFamily="34" charset="0"/>
            </a:endParaRPr>
          </a:p>
        </p:txBody>
      </p:sp>
      <p:sp>
        <p:nvSpPr>
          <p:cNvPr id="7" name="Content Placeholder 2"/>
          <p:cNvSpPr txBox="1">
            <a:spLocks/>
          </p:cNvSpPr>
          <p:nvPr/>
        </p:nvSpPr>
        <p:spPr>
          <a:xfrm>
            <a:off x="457200" y="1600201"/>
            <a:ext cx="3886200" cy="2819400"/>
          </a:xfrm>
          <a:prstGeom prst="rect">
            <a:avLst/>
          </a:prstGeom>
        </p:spPr>
        <p:txBody>
          <a:bodyPr/>
          <a:lstStyle/>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endParaRPr kumimoji="0" lang="en-US" sz="3000" b="1" i="0" u="none" strike="noStrike" kern="1200" cap="none" spc="0" normalizeH="0" baseline="0" noProof="0" dirty="0">
              <a:ln>
                <a:noFill/>
              </a:ln>
              <a:solidFill>
                <a:schemeClr val="tx1"/>
              </a:solidFill>
              <a:effectLst/>
              <a:uLnTx/>
              <a:uFillTx/>
              <a:latin typeface="+mj-lt"/>
              <a:ea typeface="+mn-ea"/>
              <a:cs typeface="Arial" pitchFamily="34" charset="0"/>
            </a:endParaRPr>
          </a:p>
        </p:txBody>
      </p:sp>
      <p:grpSp>
        <p:nvGrpSpPr>
          <p:cNvPr id="8" name="Group 25"/>
          <p:cNvGrpSpPr>
            <a:grpSpLocks/>
          </p:cNvGrpSpPr>
          <p:nvPr/>
        </p:nvGrpSpPr>
        <p:grpSpPr bwMode="auto">
          <a:xfrm>
            <a:off x="1676400" y="1595437"/>
            <a:ext cx="6172200" cy="614363"/>
            <a:chOff x="1362" y="799"/>
            <a:chExt cx="3948" cy="387"/>
          </a:xfrm>
          <a:solidFill>
            <a:srgbClr val="0070C0"/>
          </a:solidFill>
        </p:grpSpPr>
        <p:sp>
          <p:nvSpPr>
            <p:cNvPr id="9" name="AutoShape 3"/>
            <p:cNvSpPr>
              <a:spLocks noChangeArrowheads="1"/>
            </p:cNvSpPr>
            <p:nvPr/>
          </p:nvSpPr>
          <p:spPr bwMode="auto">
            <a:xfrm>
              <a:off x="1362" y="799"/>
              <a:ext cx="3948" cy="387"/>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lIns="82340" tIns="41170" rIns="82340" bIns="41170" anchor="ctr"/>
            <a:lstStyle/>
            <a:p>
              <a:pPr algn="ctr" defTabSz="823913">
                <a:defRPr/>
              </a:pPr>
              <a:r>
                <a:rPr lang="en-US" sz="2000" b="1" dirty="0">
                  <a:solidFill>
                    <a:schemeClr val="bg1"/>
                  </a:solidFill>
                  <a:cs typeface="Arial" pitchFamily="34" charset="0"/>
                </a:rPr>
                <a:t>RECRUITMENT PROCESS DESIGN</a:t>
              </a:r>
            </a:p>
          </p:txBody>
        </p:sp>
        <p:pic>
          <p:nvPicPr>
            <p:cNvPr id="11" name="Picture 16" descr="ppp_cnumb_clp_gold1">
              <a:hlinkClick r:id="rId2" action="ppaction://hlinksldjump"/>
            </p:cNvPr>
            <p:cNvPicPr>
              <a:picLocks noChangeAspect="1" noChangeArrowheads="1"/>
            </p:cNvPicPr>
            <p:nvPr/>
          </p:nvPicPr>
          <p:blipFill>
            <a:blip r:embed="rId3" cstate="print"/>
            <a:srcRect/>
            <a:stretch>
              <a:fillRect/>
            </a:stretch>
          </p:blipFill>
          <p:spPr bwMode="auto">
            <a:xfrm>
              <a:off x="1411" y="850"/>
              <a:ext cx="214" cy="298"/>
            </a:xfrm>
            <a:prstGeom prst="rect">
              <a:avLst/>
            </a:prstGeom>
            <a:grpFill/>
            <a:ln w="9525">
              <a:noFill/>
              <a:miter lim="800000"/>
              <a:headEnd/>
              <a:tailEnd/>
            </a:ln>
          </p:spPr>
        </p:pic>
      </p:grpSp>
      <p:grpSp>
        <p:nvGrpSpPr>
          <p:cNvPr id="12" name="Group 26"/>
          <p:cNvGrpSpPr>
            <a:grpSpLocks/>
          </p:cNvGrpSpPr>
          <p:nvPr/>
        </p:nvGrpSpPr>
        <p:grpSpPr bwMode="auto">
          <a:xfrm>
            <a:off x="1981200" y="2209800"/>
            <a:ext cx="5638800" cy="614363"/>
            <a:chOff x="139" y="1200"/>
            <a:chExt cx="4506" cy="387"/>
          </a:xfrm>
        </p:grpSpPr>
        <p:sp>
          <p:nvSpPr>
            <p:cNvPr id="13" name="AutoShape 4"/>
            <p:cNvSpPr>
              <a:spLocks noChangeArrowheads="1"/>
            </p:cNvSpPr>
            <p:nvPr/>
          </p:nvSpPr>
          <p:spPr bwMode="auto">
            <a:xfrm>
              <a:off x="139" y="1200"/>
              <a:ext cx="4506" cy="387"/>
            </a:xfrm>
            <a:prstGeom prst="roundRect">
              <a:avLst>
                <a:gd name="adj" fmla="val 16667"/>
              </a:avLst>
            </a:prstGeom>
            <a:ln>
              <a:headEnd/>
              <a:tailEnd/>
            </a:ln>
          </p:spPr>
          <p:style>
            <a:lnRef idx="1">
              <a:schemeClr val="accent3"/>
            </a:lnRef>
            <a:fillRef idx="3">
              <a:schemeClr val="accent3"/>
            </a:fillRef>
            <a:effectRef idx="2">
              <a:schemeClr val="accent3"/>
            </a:effectRef>
            <a:fontRef idx="minor">
              <a:schemeClr val="lt1"/>
            </a:fontRef>
          </p:style>
          <p:txBody>
            <a:bodyPr wrap="none" lIns="82340" tIns="41170" rIns="82340" bIns="41170" anchor="ctr"/>
            <a:lstStyle/>
            <a:p>
              <a:pPr algn="ctr" defTabSz="823913"/>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rial" pitchFamily="34" charset="0"/>
                </a:rPr>
                <a:t>RECRUITMENT STRATEGY</a:t>
              </a:r>
            </a:p>
          </p:txBody>
        </p:sp>
        <p:pic>
          <p:nvPicPr>
            <p:cNvPr id="14" name="Picture 18" descr="ppp_cnumb_clp_gold2">
              <a:hlinkClick r:id="rId4" action="ppaction://hlinksldjump"/>
            </p:cNvPr>
            <p:cNvPicPr>
              <a:picLocks noChangeAspect="1" noChangeArrowheads="1"/>
            </p:cNvPicPr>
            <p:nvPr/>
          </p:nvPicPr>
          <p:blipFill>
            <a:blip r:embed="rId5" cstate="print"/>
            <a:srcRect/>
            <a:stretch>
              <a:fillRect/>
            </a:stretch>
          </p:blipFill>
          <p:spPr bwMode="auto">
            <a:xfrm>
              <a:off x="200" y="1248"/>
              <a:ext cx="292" cy="288"/>
            </a:xfrm>
            <a:prstGeom prst="rect">
              <a:avLst/>
            </a:prstGeom>
            <a:ln>
              <a:headEnd/>
              <a:tailEnd/>
            </a:ln>
          </p:spPr>
          <p:style>
            <a:lnRef idx="1">
              <a:schemeClr val="accent3"/>
            </a:lnRef>
            <a:fillRef idx="3">
              <a:schemeClr val="accent3"/>
            </a:fillRef>
            <a:effectRef idx="2">
              <a:schemeClr val="accent3"/>
            </a:effectRef>
            <a:fontRef idx="minor">
              <a:schemeClr val="lt1"/>
            </a:fontRef>
          </p:style>
        </p:pic>
      </p:grpSp>
      <p:grpSp>
        <p:nvGrpSpPr>
          <p:cNvPr id="15" name="Group 27"/>
          <p:cNvGrpSpPr>
            <a:grpSpLocks/>
          </p:cNvGrpSpPr>
          <p:nvPr/>
        </p:nvGrpSpPr>
        <p:grpSpPr bwMode="auto">
          <a:xfrm>
            <a:off x="2209800" y="2819400"/>
            <a:ext cx="5181600" cy="612775"/>
            <a:chOff x="1616" y="1616"/>
            <a:chExt cx="3669" cy="386"/>
          </a:xfrm>
        </p:grpSpPr>
        <p:sp>
          <p:nvSpPr>
            <p:cNvPr id="16" name="AutoShape 6"/>
            <p:cNvSpPr>
              <a:spLocks noChangeArrowheads="1"/>
            </p:cNvSpPr>
            <p:nvPr/>
          </p:nvSpPr>
          <p:spPr bwMode="auto">
            <a:xfrm>
              <a:off x="1616" y="1616"/>
              <a:ext cx="3669" cy="386"/>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lIns="82340" tIns="41170" rIns="82340" bIns="41170" anchor="ctr"/>
            <a:lstStyle/>
            <a:p>
              <a:pPr algn="ctr" defTabSz="823913"/>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rial" pitchFamily="34" charset="0"/>
                </a:rPr>
                <a:t>SEARCHING &amp; SCREENING</a:t>
              </a:r>
            </a:p>
          </p:txBody>
        </p:sp>
        <p:pic>
          <p:nvPicPr>
            <p:cNvPr id="17" name="Picture 19" descr="ppp_cnumb_clp_gold3">
              <a:hlinkClick r:id="rId6" action="ppaction://hlinksldjump"/>
            </p:cNvPr>
            <p:cNvPicPr>
              <a:picLocks noChangeAspect="1" noChangeArrowheads="1"/>
            </p:cNvPicPr>
            <p:nvPr/>
          </p:nvPicPr>
          <p:blipFill>
            <a:blip r:embed="rId7" cstate="print"/>
            <a:srcRect/>
            <a:stretch>
              <a:fillRect/>
            </a:stretch>
          </p:blipFill>
          <p:spPr bwMode="auto">
            <a:xfrm>
              <a:off x="1670" y="1664"/>
              <a:ext cx="290" cy="288"/>
            </a:xfrm>
            <a:prstGeom prst="rect">
              <a:avLst/>
            </a:prstGeom>
            <a:noFill/>
            <a:ln w="9525">
              <a:noFill/>
              <a:miter lim="800000"/>
              <a:headEnd/>
              <a:tailEnd/>
            </a:ln>
          </p:spPr>
        </p:pic>
      </p:grpSp>
      <p:grpSp>
        <p:nvGrpSpPr>
          <p:cNvPr id="18" name="Group 28"/>
          <p:cNvGrpSpPr>
            <a:grpSpLocks/>
          </p:cNvGrpSpPr>
          <p:nvPr/>
        </p:nvGrpSpPr>
        <p:grpSpPr bwMode="auto">
          <a:xfrm>
            <a:off x="2438400" y="3424241"/>
            <a:ext cx="4724400" cy="614363"/>
            <a:chOff x="1431" y="1981"/>
            <a:chExt cx="3272" cy="387"/>
          </a:xfrm>
        </p:grpSpPr>
        <p:sp>
          <p:nvSpPr>
            <p:cNvPr id="19" name="AutoShape 5"/>
            <p:cNvSpPr>
              <a:spLocks noChangeArrowheads="1"/>
            </p:cNvSpPr>
            <p:nvPr/>
          </p:nvSpPr>
          <p:spPr bwMode="auto">
            <a:xfrm>
              <a:off x="1431" y="1981"/>
              <a:ext cx="3272" cy="387"/>
            </a:xfrm>
            <a:prstGeom prst="roundRect">
              <a:avLst>
                <a:gd name="adj" fmla="val 16667"/>
              </a:avLst>
            </a:prstGeom>
            <a:ln>
              <a:headEnd/>
              <a:tailEnd/>
            </a:ln>
          </p:spPr>
          <p:style>
            <a:lnRef idx="1">
              <a:schemeClr val="accent3"/>
            </a:lnRef>
            <a:fillRef idx="3">
              <a:schemeClr val="accent3"/>
            </a:fillRef>
            <a:effectRef idx="2">
              <a:schemeClr val="accent3"/>
            </a:effectRef>
            <a:fontRef idx="minor">
              <a:schemeClr val="lt1"/>
            </a:fontRef>
          </p:style>
          <p:txBody>
            <a:bodyPr wrap="none" lIns="82340" tIns="41170" rIns="82340" bIns="41170" anchor="ctr"/>
            <a:lstStyle/>
            <a:p>
              <a:pPr algn="ctr" defTabSz="823913"/>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rial" pitchFamily="34" charset="0"/>
                </a:rPr>
                <a:t>       SHORTLISTING &amp; INTERVIEWING</a:t>
              </a:r>
            </a:p>
          </p:txBody>
        </p:sp>
        <p:pic>
          <p:nvPicPr>
            <p:cNvPr id="20" name="Picture 20" descr="ppp_cnumb_clp_gold4">
              <a:hlinkClick r:id="rId8" action="ppaction://hlinksldjump"/>
            </p:cNvPr>
            <p:cNvPicPr>
              <a:picLocks noChangeAspect="1" noChangeArrowheads="1"/>
            </p:cNvPicPr>
            <p:nvPr/>
          </p:nvPicPr>
          <p:blipFill>
            <a:blip r:embed="rId9" cstate="print"/>
            <a:srcRect/>
            <a:stretch>
              <a:fillRect/>
            </a:stretch>
          </p:blipFill>
          <p:spPr bwMode="auto">
            <a:xfrm>
              <a:off x="1484" y="2032"/>
              <a:ext cx="264" cy="288"/>
            </a:xfrm>
            <a:prstGeom prst="rect">
              <a:avLst/>
            </a:prstGeom>
            <a:ln>
              <a:headEnd/>
              <a:tailEnd/>
            </a:ln>
          </p:spPr>
          <p:style>
            <a:lnRef idx="1">
              <a:schemeClr val="accent3"/>
            </a:lnRef>
            <a:fillRef idx="3">
              <a:schemeClr val="accent3"/>
            </a:fillRef>
            <a:effectRef idx="2">
              <a:schemeClr val="accent3"/>
            </a:effectRef>
            <a:fontRef idx="minor">
              <a:schemeClr val="lt1"/>
            </a:fontRef>
          </p:style>
        </p:pic>
      </p:grpSp>
      <p:grpSp>
        <p:nvGrpSpPr>
          <p:cNvPr id="21" name="Group 29"/>
          <p:cNvGrpSpPr>
            <a:grpSpLocks/>
          </p:cNvGrpSpPr>
          <p:nvPr/>
        </p:nvGrpSpPr>
        <p:grpSpPr bwMode="auto">
          <a:xfrm>
            <a:off x="2743200" y="4038172"/>
            <a:ext cx="4114800" cy="577650"/>
            <a:chOff x="1593" y="2390"/>
            <a:chExt cx="2592" cy="339"/>
          </a:xfrm>
        </p:grpSpPr>
        <p:sp>
          <p:nvSpPr>
            <p:cNvPr id="22" name="AutoShape 7"/>
            <p:cNvSpPr>
              <a:spLocks noChangeArrowheads="1"/>
            </p:cNvSpPr>
            <p:nvPr/>
          </p:nvSpPr>
          <p:spPr bwMode="auto">
            <a:xfrm>
              <a:off x="1593" y="2390"/>
              <a:ext cx="2592" cy="339"/>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lIns="82340" tIns="41170" rIns="82340" bIns="41170" anchor="ctr"/>
            <a:lstStyle/>
            <a:p>
              <a:pPr algn="ctr" defTabSz="823913"/>
              <a:r>
                <a:rPr lang="en-US" sz="2000" b="1" dirty="0">
                  <a:solidFill>
                    <a:schemeClr val="bg1"/>
                  </a:solidFill>
                  <a:cs typeface="Arial" pitchFamily="34" charset="0"/>
                </a:rPr>
                <a:t>HIRING</a:t>
              </a:r>
            </a:p>
          </p:txBody>
        </p:sp>
        <p:pic>
          <p:nvPicPr>
            <p:cNvPr id="23" name="Picture 21" descr="ppp_cnumb_clp_gold5">
              <a:hlinkClick r:id="" action="ppaction://noaction"/>
            </p:cNvPr>
            <p:cNvPicPr>
              <a:picLocks noChangeAspect="1" noChangeArrowheads="1"/>
            </p:cNvPicPr>
            <p:nvPr/>
          </p:nvPicPr>
          <p:blipFill>
            <a:blip r:embed="rId10" cstate="print"/>
            <a:srcRect/>
            <a:stretch>
              <a:fillRect/>
            </a:stretch>
          </p:blipFill>
          <p:spPr bwMode="auto">
            <a:xfrm>
              <a:off x="1641" y="2435"/>
              <a:ext cx="240" cy="224"/>
            </a:xfrm>
            <a:prstGeom prst="rect">
              <a:avLst/>
            </a:prstGeom>
            <a:noFill/>
            <a:ln w="9525">
              <a:noFill/>
              <a:miter lim="800000"/>
              <a:headEnd/>
              <a:tailEnd/>
            </a:ln>
          </p:spPr>
        </p:pic>
      </p:grpSp>
      <p:grpSp>
        <p:nvGrpSpPr>
          <p:cNvPr id="24" name="Group 41"/>
          <p:cNvGrpSpPr>
            <a:grpSpLocks/>
          </p:cNvGrpSpPr>
          <p:nvPr/>
        </p:nvGrpSpPr>
        <p:grpSpPr bwMode="auto">
          <a:xfrm>
            <a:off x="2971800" y="4624387"/>
            <a:ext cx="3581400" cy="614363"/>
            <a:chOff x="2065" y="2781"/>
            <a:chExt cx="2481" cy="387"/>
          </a:xfrm>
        </p:grpSpPr>
        <p:sp>
          <p:nvSpPr>
            <p:cNvPr id="25" name="AutoShape 37"/>
            <p:cNvSpPr>
              <a:spLocks noChangeArrowheads="1"/>
            </p:cNvSpPr>
            <p:nvPr/>
          </p:nvSpPr>
          <p:spPr bwMode="auto">
            <a:xfrm>
              <a:off x="2065" y="2781"/>
              <a:ext cx="2481" cy="387"/>
            </a:xfrm>
            <a:prstGeom prst="roundRect">
              <a:avLst>
                <a:gd name="adj" fmla="val 16667"/>
              </a:avLst>
            </a:prstGeom>
            <a:ln>
              <a:headEnd/>
              <a:tailEnd/>
            </a:ln>
          </p:spPr>
          <p:style>
            <a:lnRef idx="1">
              <a:schemeClr val="accent3"/>
            </a:lnRef>
            <a:fillRef idx="3">
              <a:schemeClr val="accent3"/>
            </a:fillRef>
            <a:effectRef idx="2">
              <a:schemeClr val="accent3"/>
            </a:effectRef>
            <a:fontRef idx="minor">
              <a:schemeClr val="lt1"/>
            </a:fontRef>
          </p:style>
          <p:txBody>
            <a:bodyPr wrap="none" lIns="82340" tIns="41170" rIns="82340" bIns="41170" anchor="ctr"/>
            <a:lstStyle/>
            <a:p>
              <a:pPr algn="ctr" defTabSz="823913"/>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rial" pitchFamily="34" charset="0"/>
                </a:rPr>
                <a:t>ON-BOARDING</a:t>
              </a:r>
            </a:p>
          </p:txBody>
        </p:sp>
        <p:pic>
          <p:nvPicPr>
            <p:cNvPr id="26" name="Picture 38" descr="ppp_cnumb_clp_gold6">
              <a:hlinkClick r:id="" action="ppaction://noaction"/>
            </p:cNvPr>
            <p:cNvPicPr>
              <a:picLocks noChangeAspect="1" noChangeArrowheads="1"/>
            </p:cNvPicPr>
            <p:nvPr/>
          </p:nvPicPr>
          <p:blipFill>
            <a:blip r:embed="rId11" cstate="print"/>
            <a:srcRect/>
            <a:stretch>
              <a:fillRect/>
            </a:stretch>
          </p:blipFill>
          <p:spPr bwMode="auto">
            <a:xfrm>
              <a:off x="2118" y="2829"/>
              <a:ext cx="264" cy="255"/>
            </a:xfrm>
            <a:prstGeom prst="rect">
              <a:avLst/>
            </a:prstGeom>
            <a:noFill/>
            <a:ln w="9525">
              <a:noFill/>
              <a:miter lim="800000"/>
              <a:headEnd/>
              <a:tailEnd/>
            </a:ln>
          </p:spPr>
        </p:pic>
      </p:grpSp>
      <p:sp>
        <p:nvSpPr>
          <p:cNvPr id="27" name="Rectangle 26"/>
          <p:cNvSpPr/>
          <p:nvPr/>
        </p:nvSpPr>
        <p:spPr>
          <a:xfrm>
            <a:off x="1143000" y="5715000"/>
            <a:ext cx="7139262" cy="499880"/>
          </a:xfrm>
          <a:prstGeom prst="rect">
            <a:avLst/>
          </a:prstGeom>
        </p:spPr>
        <p:txBody>
          <a:bodyPr wrap="none">
            <a:spAutoFit/>
          </a:bodyPr>
          <a:lstStyle/>
          <a:p>
            <a:pPr>
              <a:lnSpc>
                <a:spcPct val="80639"/>
              </a:lnSpc>
              <a:defRPr/>
            </a:pPr>
            <a:r>
              <a:rPr lang="en-US" sz="3200" b="1" spc="-30" dirty="0" smtClean="0">
                <a:solidFill>
                  <a:schemeClr val="accent1">
                    <a:lumMod val="75000"/>
                  </a:schemeClr>
                </a:solidFill>
                <a:latin typeface="+mj-lt"/>
              </a:rPr>
              <a:t>Each hire is critical &amp; </a:t>
            </a:r>
            <a:r>
              <a:rPr lang="en-US" sz="3200" b="1" spc="-85" dirty="0" smtClean="0">
                <a:solidFill>
                  <a:schemeClr val="accent1">
                    <a:lumMod val="75000"/>
                  </a:schemeClr>
                </a:solidFill>
                <a:latin typeface="+mj-lt"/>
              </a:rPr>
              <a:t>make the right choice</a:t>
            </a:r>
            <a:endParaRPr lang="en-US" sz="3200" b="1" spc="-85" dirty="0">
              <a:solidFill>
                <a:schemeClr val="accent1">
                  <a:lumMod val="75000"/>
                </a:schemeClr>
              </a:solidFill>
              <a:latin typeface="+mj-lt"/>
            </a:endParaRPr>
          </a:p>
        </p:txBody>
      </p:sp>
      <p:sp>
        <p:nvSpPr>
          <p:cNvPr id="28" name="Footer Placeholder 65"/>
          <p:cNvSpPr>
            <a:spLocks noGrp="1"/>
          </p:cNvSpPr>
          <p:nvPr>
            <p:ph type="ftr" sz="quarter" idx="11"/>
          </p:nvPr>
        </p:nvSpPr>
        <p:spPr bwMode="auto">
          <a:xfrm>
            <a:off x="3124200" y="6356350"/>
            <a:ext cx="2895600" cy="365125"/>
          </a:xfrm>
          <a:noFill/>
          <a:ln>
            <a:miter lim="800000"/>
            <a:headEnd/>
            <a:tailEnd/>
          </a:ln>
        </p:spPr>
        <p:txBody>
          <a:bodyPr wrap="square" lIns="91440" tIns="45720" rIns="91440" bIns="45720" numCol="1" anchorCtr="0" compatLnSpc="1">
            <a:prstTxWarp prst="textNoShape">
              <a:avLst/>
            </a:prstTxWarp>
          </a:bodyPr>
          <a:lstStyle/>
          <a:p>
            <a:r>
              <a:rPr lang="en-US" dirty="0" smtClean="0"/>
              <a:t>40HRS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1000"/>
                                        <p:tgtEl>
                                          <p:spTgt spid="8"/>
                                        </p:tgtEl>
                                      </p:cBhvr>
                                    </p:animEffect>
                                  </p:childTnLst>
                                </p:cTn>
                              </p:par>
                            </p:childTnLst>
                          </p:cTn>
                        </p:par>
                        <p:par>
                          <p:cTn id="8" fill="hold">
                            <p:stCondLst>
                              <p:cond delay="1500"/>
                            </p:stCondLst>
                            <p:childTnLst>
                              <p:par>
                                <p:cTn id="9" presetID="18" presetClass="entr" presetSubtype="12" fill="hold"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strips(downLeft)">
                                      <p:cBhvr>
                                        <p:cTn id="11" dur="1000"/>
                                        <p:tgtEl>
                                          <p:spTgt spid="12"/>
                                        </p:tgtEl>
                                      </p:cBhvr>
                                    </p:animEffect>
                                  </p:childTnLst>
                                </p:cTn>
                              </p:par>
                            </p:childTnLst>
                          </p:cTn>
                        </p:par>
                        <p:par>
                          <p:cTn id="12" fill="hold">
                            <p:stCondLst>
                              <p:cond delay="3000"/>
                            </p:stCondLst>
                            <p:childTnLst>
                              <p:par>
                                <p:cTn id="13" presetID="18" presetClass="entr" presetSubtype="12" fill="hold" nodeType="afterEffect">
                                  <p:stCondLst>
                                    <p:cond delay="500"/>
                                  </p:stCondLst>
                                  <p:childTnLst>
                                    <p:set>
                                      <p:cBhvr>
                                        <p:cTn id="14" dur="1" fill="hold">
                                          <p:stCondLst>
                                            <p:cond delay="0"/>
                                          </p:stCondLst>
                                        </p:cTn>
                                        <p:tgtEl>
                                          <p:spTgt spid="15"/>
                                        </p:tgtEl>
                                        <p:attrNameLst>
                                          <p:attrName>style.visibility</p:attrName>
                                        </p:attrNameLst>
                                      </p:cBhvr>
                                      <p:to>
                                        <p:strVal val="visible"/>
                                      </p:to>
                                    </p:set>
                                    <p:animEffect transition="in" filter="strips(downLeft)">
                                      <p:cBhvr>
                                        <p:cTn id="15" dur="1000"/>
                                        <p:tgtEl>
                                          <p:spTgt spid="15"/>
                                        </p:tgtEl>
                                      </p:cBhvr>
                                    </p:animEffect>
                                  </p:childTnLst>
                                </p:cTn>
                              </p:par>
                            </p:childTnLst>
                          </p:cTn>
                        </p:par>
                        <p:par>
                          <p:cTn id="16" fill="hold">
                            <p:stCondLst>
                              <p:cond delay="4500"/>
                            </p:stCondLst>
                            <p:childTnLst>
                              <p:par>
                                <p:cTn id="17" presetID="18" presetClass="entr" presetSubtype="12"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strips(downLeft)">
                                      <p:cBhvr>
                                        <p:cTn id="19" dur="1000"/>
                                        <p:tgtEl>
                                          <p:spTgt spid="18"/>
                                        </p:tgtEl>
                                      </p:cBhvr>
                                    </p:animEffect>
                                  </p:childTnLst>
                                </p:cTn>
                              </p:par>
                            </p:childTnLst>
                          </p:cTn>
                        </p:par>
                        <p:par>
                          <p:cTn id="20" fill="hold">
                            <p:stCondLst>
                              <p:cond delay="5500"/>
                            </p:stCondLst>
                            <p:childTnLst>
                              <p:par>
                                <p:cTn id="21" presetID="18" presetClass="entr" presetSubtype="12"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strips(downLeft)">
                                      <p:cBhvr>
                                        <p:cTn id="23" dur="1000"/>
                                        <p:tgtEl>
                                          <p:spTgt spid="21"/>
                                        </p:tgtEl>
                                      </p:cBhvr>
                                    </p:animEffect>
                                  </p:childTnLst>
                                </p:cTn>
                              </p:par>
                            </p:childTnLst>
                          </p:cTn>
                        </p:par>
                        <p:par>
                          <p:cTn id="24" fill="hold">
                            <p:stCondLst>
                              <p:cond delay="6500"/>
                            </p:stCondLst>
                            <p:childTnLst>
                              <p:par>
                                <p:cTn id="25" presetID="18" presetClass="entr" presetSubtype="12" fill="hold" nodeType="afterEffect">
                                  <p:stCondLst>
                                    <p:cond delay="500"/>
                                  </p:stCondLst>
                                  <p:childTnLst>
                                    <p:set>
                                      <p:cBhvr>
                                        <p:cTn id="26" dur="1" fill="hold">
                                          <p:stCondLst>
                                            <p:cond delay="0"/>
                                          </p:stCondLst>
                                        </p:cTn>
                                        <p:tgtEl>
                                          <p:spTgt spid="24"/>
                                        </p:tgtEl>
                                        <p:attrNameLst>
                                          <p:attrName>style.visibility</p:attrName>
                                        </p:attrNameLst>
                                      </p:cBhvr>
                                      <p:to>
                                        <p:strVal val="visible"/>
                                      </p:to>
                                    </p:set>
                                    <p:animEffect transition="in" filter="strips(downLeft)">
                                      <p:cBhvr>
                                        <p:cTn id="2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1F1F1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1F1F1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4888</TotalTime>
  <Words>507</Words>
  <Application>Microsoft Office PowerPoint</Application>
  <PresentationFormat>On-screen Show (4:3)</PresentationFormat>
  <Paragraphs>63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INTRODUCTION</vt:lpstr>
      <vt:lpstr>PowerPoint Presentation</vt:lpstr>
      <vt:lpstr>PowerPoint Presentation</vt:lpstr>
      <vt:lpstr>PowerPoint Presentation</vt:lpstr>
      <vt:lpstr>PowerPoint Presentation</vt:lpstr>
      <vt:lpstr>PowerPoint Presentation</vt:lpstr>
      <vt:lpstr>PowerPoint Presentation</vt:lpstr>
      <vt:lpstr>THE CYCLE - TAKING A JOB TO PLACING A CANDIDATE  </vt:lpstr>
      <vt:lpstr>OUR NETWORKS WITH EXPERT CONSULTANTS</vt:lpstr>
      <vt:lpstr>PowerPoint Presentation</vt:lpstr>
      <vt:lpstr>OUR CLIENTS and more…..</vt:lpstr>
      <vt:lpstr>PowerPoint Presentation</vt:lpstr>
    </vt:vector>
  </TitlesOfParts>
  <Company>scancom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thanhhai</dc:creator>
  <cp:lastModifiedBy>Admin</cp:lastModifiedBy>
  <cp:revision>351</cp:revision>
  <dcterms:created xsi:type="dcterms:W3CDTF">2010-04-11T08:36:14Z</dcterms:created>
  <dcterms:modified xsi:type="dcterms:W3CDTF">2015-11-23T06:22:15Z</dcterms:modified>
</cp:coreProperties>
</file>